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58" r:id="rId3"/>
    <p:sldId id="287" r:id="rId4"/>
    <p:sldId id="257" r:id="rId5"/>
    <p:sldId id="292" r:id="rId6"/>
    <p:sldId id="269" r:id="rId7"/>
    <p:sldId id="261" r:id="rId8"/>
    <p:sldId id="288" r:id="rId9"/>
    <p:sldId id="259" r:id="rId10"/>
    <p:sldId id="260" r:id="rId11"/>
    <p:sldId id="290" r:id="rId12"/>
    <p:sldId id="291" r:id="rId13"/>
    <p:sldId id="294" r:id="rId14"/>
    <p:sldId id="273" r:id="rId15"/>
    <p:sldId id="275" r:id="rId16"/>
    <p:sldId id="293" r:id="rId17"/>
    <p:sldId id="276" r:id="rId18"/>
    <p:sldId id="277" r:id="rId19"/>
    <p:sldId id="297" r:id="rId20"/>
    <p:sldId id="295" r:id="rId21"/>
    <p:sldId id="296" r:id="rId22"/>
    <p:sldId id="298" r:id="rId23"/>
    <p:sldId id="278" r:id="rId24"/>
    <p:sldId id="28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873"/>
  </p:normalViewPr>
  <p:slideViewPr>
    <p:cSldViewPr snapToGrid="0" snapToObjects="1">
      <p:cViewPr>
        <p:scale>
          <a:sx n="78" d="100"/>
          <a:sy n="78" d="100"/>
        </p:scale>
        <p:origin x="112"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1.tiff>
</file>

<file path=ppt/media/image12.tiff>
</file>

<file path=ppt/media/image13.png>
</file>

<file path=ppt/media/image2.jpg>
</file>

<file path=ppt/media/image3.tiff>
</file>

<file path=ppt/media/image4.png>
</file>

<file path=ppt/media/image5.tif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C6CA5D-E552-094F-AD17-B635BC7A37A6}" type="datetimeFigureOut">
              <a:rPr lang="en-US" smtClean="0"/>
              <a:t>1/25/19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27906D-0C3D-B44C-83BE-E38EECB9063D}" type="slidenum">
              <a:rPr lang="en-US" smtClean="0"/>
              <a:t>‹#›</a:t>
            </a:fld>
            <a:endParaRPr lang="en-US"/>
          </a:p>
        </p:txBody>
      </p:sp>
    </p:spTree>
    <p:extLst>
      <p:ext uri="{BB962C8B-B14F-4D97-AF65-F5344CB8AC3E}">
        <p14:creationId xmlns:p14="http://schemas.microsoft.com/office/powerpoint/2010/main" val="1266368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7</a:t>
            </a:fld>
            <a:endParaRPr lang="en-US"/>
          </a:p>
        </p:txBody>
      </p:sp>
    </p:spTree>
    <p:extLst>
      <p:ext uri="{BB962C8B-B14F-4D97-AF65-F5344CB8AC3E}">
        <p14:creationId xmlns:p14="http://schemas.microsoft.com/office/powerpoint/2010/main" val="28145569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9</a:t>
            </a:fld>
            <a:endParaRPr lang="en-US"/>
          </a:p>
        </p:txBody>
      </p:sp>
    </p:spTree>
    <p:extLst>
      <p:ext uri="{BB962C8B-B14F-4D97-AF65-F5344CB8AC3E}">
        <p14:creationId xmlns:p14="http://schemas.microsoft.com/office/powerpoint/2010/main" val="17502806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John.  Is Moore’s law really dead (is it transistors per die or transistors per package)?  How about Dennard Scaling?  Frequency scaling definitely is because of the power wall.  It seems like we are scaling down the nominal </a:t>
            </a:r>
            <a:r>
              <a:rPr lang="en-US" dirty="0" err="1"/>
              <a:t>Vdd</a:t>
            </a:r>
            <a:r>
              <a:rPr lang="en-US" dirty="0"/>
              <a:t> of chips as processes scale down (although this is anecdotal to me.  It seems true recently if you trust </a:t>
            </a:r>
            <a:r>
              <a:rPr lang="en-US" dirty="0" err="1"/>
              <a:t>wikichip</a:t>
            </a:r>
            <a:r>
              <a:rPr lang="en-US" dirty="0"/>
              <a:t>).</a:t>
            </a:r>
          </a:p>
          <a:p>
            <a:endParaRPr lang="en-US" dirty="0"/>
          </a:p>
          <a:p>
            <a:r>
              <a:rPr lang="en-US" dirty="0"/>
              <a:t>Does gate capacitance still scale?  </a:t>
            </a:r>
            <a:r>
              <a:rPr lang="en-US" dirty="0" err="1"/>
              <a:t>FinFet</a:t>
            </a:r>
            <a:r>
              <a:rPr lang="en-US" dirty="0"/>
              <a:t>?  Traditional </a:t>
            </a:r>
            <a:r>
              <a:rPr lang="en-US" dirty="0" err="1"/>
              <a:t>Denard</a:t>
            </a:r>
            <a:r>
              <a:rPr lang="en-US" dirty="0"/>
              <a:t> scaling would suggest that we would see linear increases in clock frequency.  However, we don’t.  Are we keeping frequency the same and decreasing voltage more than what would be required by Dennard scaling?</a:t>
            </a:r>
          </a:p>
          <a:p>
            <a:endParaRPr lang="en-US" dirty="0"/>
          </a:p>
          <a:p>
            <a:r>
              <a:rPr lang="en-US" dirty="0"/>
              <a:t>How about Vt, is it still scaling??</a:t>
            </a:r>
          </a:p>
          <a:p>
            <a:endParaRPr lang="en-US" dirty="0"/>
          </a:p>
          <a:p>
            <a:r>
              <a:rPr lang="en-US" dirty="0"/>
              <a:t>We </a:t>
            </a:r>
            <a:r>
              <a:rPr lang="en-US" dirty="0" err="1"/>
              <a:t>havn’t</a:t>
            </a:r>
            <a:r>
              <a:rPr lang="en-US" dirty="0"/>
              <a:t> talked about </a:t>
            </a:r>
            <a:r>
              <a:rPr lang="en-US" dirty="0" err="1"/>
              <a:t>leackage</a:t>
            </a:r>
            <a:r>
              <a:rPr lang="en-US" dirty="0"/>
              <a:t>.</a:t>
            </a:r>
          </a:p>
          <a:p>
            <a:endParaRPr lang="en-US" dirty="0"/>
          </a:p>
          <a:p>
            <a:r>
              <a:rPr lang="en-US" dirty="0"/>
              <a:t>Also, when talking about delay, should I mention net capacitance and speed of light?</a:t>
            </a:r>
          </a:p>
        </p:txBody>
      </p:sp>
      <p:sp>
        <p:nvSpPr>
          <p:cNvPr id="4" name="Slide Number Placeholder 3"/>
          <p:cNvSpPr>
            <a:spLocks noGrp="1"/>
          </p:cNvSpPr>
          <p:nvPr>
            <p:ph type="sldNum" sz="quarter" idx="5"/>
          </p:nvPr>
        </p:nvSpPr>
        <p:spPr/>
        <p:txBody>
          <a:bodyPr/>
          <a:lstStyle/>
          <a:p>
            <a:fld id="{C827906D-0C3D-B44C-83BE-E38EECB9063D}" type="slidenum">
              <a:rPr lang="en-US" smtClean="0"/>
              <a:t>10</a:t>
            </a:fld>
            <a:endParaRPr lang="en-US"/>
          </a:p>
        </p:txBody>
      </p:sp>
    </p:spTree>
    <p:extLst>
      <p:ext uri="{BB962C8B-B14F-4D97-AF65-F5344CB8AC3E}">
        <p14:creationId xmlns:p14="http://schemas.microsoft.com/office/powerpoint/2010/main" val="536917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12</a:t>
            </a:fld>
            <a:endParaRPr lang="en-US"/>
          </a:p>
        </p:txBody>
      </p:sp>
    </p:spTree>
    <p:extLst>
      <p:ext uri="{BB962C8B-B14F-4D97-AF65-F5344CB8AC3E}">
        <p14:creationId xmlns:p14="http://schemas.microsoft.com/office/powerpoint/2010/main" val="21955787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14</a:t>
            </a:fld>
            <a:endParaRPr lang="en-US"/>
          </a:p>
        </p:txBody>
      </p:sp>
    </p:spTree>
    <p:extLst>
      <p:ext uri="{BB962C8B-B14F-4D97-AF65-F5344CB8AC3E}">
        <p14:creationId xmlns:p14="http://schemas.microsoft.com/office/powerpoint/2010/main" val="38355713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15</a:t>
            </a:fld>
            <a:endParaRPr lang="en-US"/>
          </a:p>
        </p:txBody>
      </p:sp>
    </p:spTree>
    <p:extLst>
      <p:ext uri="{BB962C8B-B14F-4D97-AF65-F5344CB8AC3E}">
        <p14:creationId xmlns:p14="http://schemas.microsoft.com/office/powerpoint/2010/main" val="332622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16</a:t>
            </a:fld>
            <a:endParaRPr lang="en-US"/>
          </a:p>
        </p:txBody>
      </p:sp>
    </p:spTree>
    <p:extLst>
      <p:ext uri="{BB962C8B-B14F-4D97-AF65-F5344CB8AC3E}">
        <p14:creationId xmlns:p14="http://schemas.microsoft.com/office/powerpoint/2010/main" val="3413162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17</a:t>
            </a:fld>
            <a:endParaRPr lang="en-US"/>
          </a:p>
        </p:txBody>
      </p:sp>
    </p:spTree>
    <p:extLst>
      <p:ext uri="{BB962C8B-B14F-4D97-AF65-F5344CB8AC3E}">
        <p14:creationId xmlns:p14="http://schemas.microsoft.com/office/powerpoint/2010/main" val="4013321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7906D-0C3D-B44C-83BE-E38EECB9063D}" type="slidenum">
              <a:rPr lang="en-US" smtClean="0"/>
              <a:t>21</a:t>
            </a:fld>
            <a:endParaRPr lang="en-US"/>
          </a:p>
        </p:txBody>
      </p:sp>
    </p:spTree>
    <p:extLst>
      <p:ext uri="{BB962C8B-B14F-4D97-AF65-F5344CB8AC3E}">
        <p14:creationId xmlns:p14="http://schemas.microsoft.com/office/powerpoint/2010/main" val="29585371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53023-2EE0-9D49-B403-3B4E3A464D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D7C325-1B80-554A-B242-CAEB7A55DA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E98E0B-2147-A645-B16C-2A6AA1037B11}"/>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5" name="Footer Placeholder 4">
            <a:extLst>
              <a:ext uri="{FF2B5EF4-FFF2-40B4-BE49-F238E27FC236}">
                <a16:creationId xmlns:a16="http://schemas.microsoft.com/office/drawing/2014/main" id="{A561CF26-FC28-254D-8955-54BEBDB40A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24D75E-FC14-C14D-A304-0B3332FFF590}"/>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3216841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6D5A6-59BD-7F4E-B790-F4E5DC3CB8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9F19C6-5FE2-284C-8D78-5A6ABFF9C97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9CC9AB-6C32-DF40-A635-4725314DBD35}"/>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5" name="Footer Placeholder 4">
            <a:extLst>
              <a:ext uri="{FF2B5EF4-FFF2-40B4-BE49-F238E27FC236}">
                <a16:creationId xmlns:a16="http://schemas.microsoft.com/office/drawing/2014/main" id="{C01A8924-67E9-2A41-B794-9E5917D6AA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75E1BB-92ED-2E41-8F59-1CDCB0795C3C}"/>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4223699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0BABF9-57B6-8F4F-9F54-89CBE20874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47419C-CB5D-974A-8347-B9AFE12CC03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3AEA47-3017-484F-AE29-C5C65AC42C8A}"/>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5" name="Footer Placeholder 4">
            <a:extLst>
              <a:ext uri="{FF2B5EF4-FFF2-40B4-BE49-F238E27FC236}">
                <a16:creationId xmlns:a16="http://schemas.microsoft.com/office/drawing/2014/main" id="{2B78ED26-200D-1144-99B1-0A272E17A2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AC6C0E-B90A-8648-AC61-107C7E6C5673}"/>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1222436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166D9-671C-CE44-811B-3C1CEEBD00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194DFE-A9CD-A84B-9671-C465F7309F4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C40EA2-5C70-E24F-9137-DA2C3C7D081D}"/>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5" name="Footer Placeholder 4">
            <a:extLst>
              <a:ext uri="{FF2B5EF4-FFF2-40B4-BE49-F238E27FC236}">
                <a16:creationId xmlns:a16="http://schemas.microsoft.com/office/drawing/2014/main" id="{0994AA13-E366-3D46-93C3-C118998316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0E599-B546-E544-9CF3-3F81B23B329F}"/>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532076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06F2A-C91E-0248-B208-D50511E39C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733914-609A-4A4D-BAB4-2BFD582005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DF135C0-CD4E-5847-9D8A-7D24229D8A4D}"/>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5" name="Footer Placeholder 4">
            <a:extLst>
              <a:ext uri="{FF2B5EF4-FFF2-40B4-BE49-F238E27FC236}">
                <a16:creationId xmlns:a16="http://schemas.microsoft.com/office/drawing/2014/main" id="{6B3C4485-2655-C94B-9038-F9479A2E6D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5257DE-D7B0-3B45-A734-26E4A7186FAD}"/>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2447315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A25A1-2F72-EE41-AC1B-358D3F2880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D3906C-A96C-7F4D-B7EB-87229A05148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4100FCB-5D31-DB4D-9A94-FF54B294344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C6E1E7A-61D8-2242-B3BD-6B12C13823F2}"/>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6" name="Footer Placeholder 5">
            <a:extLst>
              <a:ext uri="{FF2B5EF4-FFF2-40B4-BE49-F238E27FC236}">
                <a16:creationId xmlns:a16="http://schemas.microsoft.com/office/drawing/2014/main" id="{595FFCDB-BBD0-2543-B488-D3DA74288E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05A31B-DB94-384A-A8EF-89560ABF02E0}"/>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269415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946D5-6BEA-2348-8BC4-EE01D366A9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411FB3-C2F5-0A46-AFF9-87AAA79011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F894C4C-63A7-384C-9CCB-7F99B796855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5286EF-EEAE-B14E-9D0B-01EAB4B91E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1CEF2C7-0150-4240-B0A6-09B54F9774A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2DB047-967A-3E42-9B7F-1B85FC1599DD}"/>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8" name="Footer Placeholder 7">
            <a:extLst>
              <a:ext uri="{FF2B5EF4-FFF2-40B4-BE49-F238E27FC236}">
                <a16:creationId xmlns:a16="http://schemas.microsoft.com/office/drawing/2014/main" id="{40E16203-9BF5-4343-B5FC-46ADBCA832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E122B10-9C94-4743-9CFB-976106D08040}"/>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3472783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D1B53-269A-1845-A6F9-05D90B2E94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C073AD5-692C-E94D-BFCF-5D2FCE821456}"/>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4" name="Footer Placeholder 3">
            <a:extLst>
              <a:ext uri="{FF2B5EF4-FFF2-40B4-BE49-F238E27FC236}">
                <a16:creationId xmlns:a16="http://schemas.microsoft.com/office/drawing/2014/main" id="{6DF55A47-CC9B-AB49-91DF-97DC86D2B3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3DB6983-FDDE-0C4D-AEBB-51E8F7D562FE}"/>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3267408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75E057-B3AC-4A4C-B12C-B8BE67FE7EC2}"/>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3" name="Footer Placeholder 2">
            <a:extLst>
              <a:ext uri="{FF2B5EF4-FFF2-40B4-BE49-F238E27FC236}">
                <a16:creationId xmlns:a16="http://schemas.microsoft.com/office/drawing/2014/main" id="{F4C93265-B483-2346-86A3-1F82CBF6BD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04A55-53C9-AA4A-93C9-9863EEE0F4BB}"/>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51787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7E389-A020-E34A-B662-1BC8009429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6035362-9008-4B43-BCDB-0F95249C0C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1CB469-FB4D-8543-BF25-BE96531756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4CB581A-12DB-D145-8A13-7AB591845F09}"/>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6" name="Footer Placeholder 5">
            <a:extLst>
              <a:ext uri="{FF2B5EF4-FFF2-40B4-BE49-F238E27FC236}">
                <a16:creationId xmlns:a16="http://schemas.microsoft.com/office/drawing/2014/main" id="{9A68A2AA-E3D8-2741-B640-92B93802BE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C4B89D-57AE-C844-9446-E40FCEBF10E0}"/>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3766941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757C-4F47-8844-8F08-65C3AE811C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0A2EA9B-D0CB-5149-90A2-3C648307A4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C613BFB-5A8A-6847-8E0E-03ED699F35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3117DA3-752E-4E41-819B-83785507A59D}"/>
              </a:ext>
            </a:extLst>
          </p:cNvPr>
          <p:cNvSpPr>
            <a:spLocks noGrp="1"/>
          </p:cNvSpPr>
          <p:nvPr>
            <p:ph type="dt" sz="half" idx="10"/>
          </p:nvPr>
        </p:nvSpPr>
        <p:spPr/>
        <p:txBody>
          <a:bodyPr/>
          <a:lstStyle/>
          <a:p>
            <a:fld id="{B867D345-1616-034D-A506-9BAE6A168538}" type="datetimeFigureOut">
              <a:rPr lang="en-US" smtClean="0"/>
              <a:t>1/25/19</a:t>
            </a:fld>
            <a:endParaRPr lang="en-US"/>
          </a:p>
        </p:txBody>
      </p:sp>
      <p:sp>
        <p:nvSpPr>
          <p:cNvPr id="6" name="Footer Placeholder 5">
            <a:extLst>
              <a:ext uri="{FF2B5EF4-FFF2-40B4-BE49-F238E27FC236}">
                <a16:creationId xmlns:a16="http://schemas.microsoft.com/office/drawing/2014/main" id="{DD1B847B-1888-AA47-986F-16A2A510E4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47468E-C6AB-4C48-8EEF-53DE8A0EE9A8}"/>
              </a:ext>
            </a:extLst>
          </p:cNvPr>
          <p:cNvSpPr>
            <a:spLocks noGrp="1"/>
          </p:cNvSpPr>
          <p:nvPr>
            <p:ph type="sldNum" sz="quarter" idx="12"/>
          </p:nvPr>
        </p:nvSpPr>
        <p:spPr/>
        <p:txBody>
          <a:bodyPr/>
          <a:lstStyle/>
          <a:p>
            <a:fld id="{09409A3C-B863-0143-A626-27A8A2605296}" type="slidenum">
              <a:rPr lang="en-US" smtClean="0"/>
              <a:t>‹#›</a:t>
            </a:fld>
            <a:endParaRPr lang="en-US"/>
          </a:p>
        </p:txBody>
      </p:sp>
    </p:spTree>
    <p:extLst>
      <p:ext uri="{BB962C8B-B14F-4D97-AF65-F5344CB8AC3E}">
        <p14:creationId xmlns:p14="http://schemas.microsoft.com/office/powerpoint/2010/main" val="1656831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4F0709-1084-8D4C-9753-87866F8141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51FB92-16C7-994A-BBED-FEA00012E4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896934-928B-3144-B5C0-D6D2A9FC1F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67D345-1616-034D-A506-9BAE6A168538}" type="datetimeFigureOut">
              <a:rPr lang="en-US" smtClean="0"/>
              <a:t>1/25/19</a:t>
            </a:fld>
            <a:endParaRPr lang="en-US"/>
          </a:p>
        </p:txBody>
      </p:sp>
      <p:sp>
        <p:nvSpPr>
          <p:cNvPr id="5" name="Footer Placeholder 4">
            <a:extLst>
              <a:ext uri="{FF2B5EF4-FFF2-40B4-BE49-F238E27FC236}">
                <a16:creationId xmlns:a16="http://schemas.microsoft.com/office/drawing/2014/main" id="{39CCB1B2-EBD9-4141-BE28-7FBC2D25ED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E41D347-7F63-6745-BD8F-5A2EA672F7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409A3C-B863-0143-A626-27A8A2605296}" type="slidenum">
              <a:rPr lang="en-US" smtClean="0"/>
              <a:t>‹#›</a:t>
            </a:fld>
            <a:endParaRPr lang="en-US"/>
          </a:p>
        </p:txBody>
      </p:sp>
    </p:spTree>
    <p:extLst>
      <p:ext uri="{BB962C8B-B14F-4D97-AF65-F5344CB8AC3E}">
        <p14:creationId xmlns:p14="http://schemas.microsoft.com/office/powerpoint/2010/main" val="1546707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9CD53-2FD6-6344-9177-3885F6B3A24C}"/>
              </a:ext>
            </a:extLst>
          </p:cNvPr>
          <p:cNvSpPr>
            <a:spLocks noGrp="1"/>
          </p:cNvSpPr>
          <p:nvPr>
            <p:ph type="ctrTitle"/>
          </p:nvPr>
        </p:nvSpPr>
        <p:spPr/>
        <p:txBody>
          <a:bodyPr/>
          <a:lstStyle/>
          <a:p>
            <a:r>
              <a:rPr lang="en-US" dirty="0"/>
              <a:t>EECS151/251A Discussion</a:t>
            </a:r>
          </a:p>
        </p:txBody>
      </p:sp>
      <p:sp>
        <p:nvSpPr>
          <p:cNvPr id="3" name="Subtitle 2">
            <a:extLst>
              <a:ext uri="{FF2B5EF4-FFF2-40B4-BE49-F238E27FC236}">
                <a16:creationId xmlns:a16="http://schemas.microsoft.com/office/drawing/2014/main" id="{564DCF52-A1E4-504F-97C4-E78CC3BCCC96}"/>
              </a:ext>
            </a:extLst>
          </p:cNvPr>
          <p:cNvSpPr>
            <a:spLocks noGrp="1"/>
          </p:cNvSpPr>
          <p:nvPr>
            <p:ph type="subTitle" idx="1"/>
          </p:nvPr>
        </p:nvSpPr>
        <p:spPr/>
        <p:txBody>
          <a:bodyPr/>
          <a:lstStyle/>
          <a:p>
            <a:r>
              <a:rPr lang="en-US" dirty="0"/>
              <a:t>Christopher </a:t>
            </a:r>
            <a:r>
              <a:rPr lang="en-US" dirty="0" err="1"/>
              <a:t>Yarp</a:t>
            </a:r>
            <a:endParaRPr lang="en-US" dirty="0"/>
          </a:p>
          <a:p>
            <a:r>
              <a:rPr lang="en-US" dirty="0"/>
              <a:t>Jan. 25, 2019</a:t>
            </a:r>
          </a:p>
        </p:txBody>
      </p:sp>
    </p:spTree>
    <p:extLst>
      <p:ext uri="{BB962C8B-B14F-4D97-AF65-F5344CB8AC3E}">
        <p14:creationId xmlns:p14="http://schemas.microsoft.com/office/powerpoint/2010/main" val="1386342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9D3DD-8FC5-E147-B3D8-45779BF4E8C1}"/>
              </a:ext>
            </a:extLst>
          </p:cNvPr>
          <p:cNvSpPr>
            <a:spLocks noGrp="1"/>
          </p:cNvSpPr>
          <p:nvPr>
            <p:ph type="title"/>
          </p:nvPr>
        </p:nvSpPr>
        <p:spPr/>
        <p:txBody>
          <a:bodyPr/>
          <a:lstStyle/>
          <a:p>
            <a:r>
              <a:rPr lang="en-US" dirty="0"/>
              <a:t>What do these laws mean for performance?</a:t>
            </a:r>
          </a:p>
        </p:txBody>
      </p:sp>
      <p:sp>
        <p:nvSpPr>
          <p:cNvPr id="3" name="Content Placeholder 2">
            <a:extLst>
              <a:ext uri="{FF2B5EF4-FFF2-40B4-BE49-F238E27FC236}">
                <a16:creationId xmlns:a16="http://schemas.microsoft.com/office/drawing/2014/main" id="{07EB7982-9EE3-4843-BB70-4A2B85AC19CF}"/>
              </a:ext>
            </a:extLst>
          </p:cNvPr>
          <p:cNvSpPr>
            <a:spLocks noGrp="1"/>
          </p:cNvSpPr>
          <p:nvPr>
            <p:ph sz="half" idx="1"/>
          </p:nvPr>
        </p:nvSpPr>
        <p:spPr/>
        <p:txBody>
          <a:bodyPr>
            <a:normAutofit/>
          </a:bodyPr>
          <a:lstStyle/>
          <a:p>
            <a:r>
              <a:rPr lang="en-US" dirty="0"/>
              <a:t>Moore’s Law</a:t>
            </a:r>
          </a:p>
          <a:p>
            <a:pPr lvl="1"/>
            <a:r>
              <a:rPr lang="en-US" dirty="0"/>
              <a:t>Performance may increase for a given chip area</a:t>
            </a:r>
          </a:p>
          <a:p>
            <a:pPr lvl="2"/>
            <a:r>
              <a:rPr lang="en-US" dirty="0"/>
              <a:t>Relies on parallelism</a:t>
            </a:r>
          </a:p>
          <a:p>
            <a:pPr lvl="1"/>
            <a:r>
              <a:rPr lang="en-US" dirty="0"/>
              <a:t>Why not 2x when doubling number of transistors?</a:t>
            </a:r>
          </a:p>
          <a:p>
            <a:pPr lvl="2"/>
            <a:r>
              <a:rPr lang="en-US" dirty="0"/>
              <a:t>Limited opportunities for parallelism</a:t>
            </a:r>
          </a:p>
          <a:p>
            <a:pPr lvl="2"/>
            <a:r>
              <a:rPr lang="en-US" dirty="0"/>
              <a:t>Overhead</a:t>
            </a:r>
          </a:p>
          <a:p>
            <a:pPr lvl="1"/>
            <a:r>
              <a:rPr lang="en-US" dirty="0"/>
              <a:t>Does your 4 core processor work 2x as fast as your last 2 core processor?</a:t>
            </a:r>
          </a:p>
          <a:p>
            <a:pPr lvl="2"/>
            <a:endParaRPr lang="en-US" dirty="0"/>
          </a:p>
        </p:txBody>
      </p:sp>
      <p:sp>
        <p:nvSpPr>
          <p:cNvPr id="4" name="Content Placeholder 3">
            <a:extLst>
              <a:ext uri="{FF2B5EF4-FFF2-40B4-BE49-F238E27FC236}">
                <a16:creationId xmlns:a16="http://schemas.microsoft.com/office/drawing/2014/main" id="{F3994660-33C0-E149-9C2B-9D7BA18CC27B}"/>
              </a:ext>
            </a:extLst>
          </p:cNvPr>
          <p:cNvSpPr>
            <a:spLocks noGrp="1"/>
          </p:cNvSpPr>
          <p:nvPr>
            <p:ph sz="half" idx="2"/>
          </p:nvPr>
        </p:nvSpPr>
        <p:spPr/>
        <p:txBody>
          <a:bodyPr>
            <a:normAutofit/>
          </a:bodyPr>
          <a:lstStyle/>
          <a:p>
            <a:r>
              <a:rPr lang="en-US" dirty="0"/>
              <a:t>Frequency Scaling:</a:t>
            </a:r>
          </a:p>
          <a:p>
            <a:pPr lvl="1"/>
            <a:r>
              <a:rPr lang="en-US" dirty="0"/>
              <a:t>Performance did mostly scale with frequency </a:t>
            </a:r>
          </a:p>
          <a:p>
            <a:pPr lvl="2"/>
            <a:r>
              <a:rPr lang="en-US" dirty="0"/>
              <a:t>A 1.6 GHz processor performed approx. 2x better than 800 MHz processor without any change to architecture!</a:t>
            </a:r>
          </a:p>
          <a:p>
            <a:pPr lvl="1"/>
            <a:r>
              <a:rPr lang="en-US" dirty="0"/>
              <a:t>Don’t really see this today</a:t>
            </a:r>
          </a:p>
        </p:txBody>
      </p:sp>
    </p:spTree>
    <p:extLst>
      <p:ext uri="{BB962C8B-B14F-4D97-AF65-F5344CB8AC3E}">
        <p14:creationId xmlns:p14="http://schemas.microsoft.com/office/powerpoint/2010/main" val="3244124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37576-AA87-8F40-A8D9-FDA8249A865A}"/>
              </a:ext>
            </a:extLst>
          </p:cNvPr>
          <p:cNvSpPr>
            <a:spLocks noGrp="1"/>
          </p:cNvSpPr>
          <p:nvPr>
            <p:ph type="title"/>
          </p:nvPr>
        </p:nvSpPr>
        <p:spPr/>
        <p:txBody>
          <a:bodyPr/>
          <a:lstStyle/>
          <a:p>
            <a:r>
              <a:rPr lang="en-US" dirty="0"/>
              <a:t>Are transistors still scaling?</a:t>
            </a:r>
          </a:p>
        </p:txBody>
      </p:sp>
      <p:sp>
        <p:nvSpPr>
          <p:cNvPr id="3" name="Content Placeholder 2">
            <a:extLst>
              <a:ext uri="{FF2B5EF4-FFF2-40B4-BE49-F238E27FC236}">
                <a16:creationId xmlns:a16="http://schemas.microsoft.com/office/drawing/2014/main" id="{C0DE8C46-5BA6-4D4B-8652-A6B0A0CA7F0C}"/>
              </a:ext>
            </a:extLst>
          </p:cNvPr>
          <p:cNvSpPr>
            <a:spLocks noGrp="1"/>
          </p:cNvSpPr>
          <p:nvPr>
            <p:ph sz="half" idx="1"/>
          </p:nvPr>
        </p:nvSpPr>
        <p:spPr/>
        <p:txBody>
          <a:bodyPr/>
          <a:lstStyle/>
          <a:p>
            <a:r>
              <a:rPr lang="en-US" dirty="0"/>
              <a:t>Yes</a:t>
            </a:r>
          </a:p>
          <a:p>
            <a:pPr lvl="1"/>
            <a:r>
              <a:rPr lang="en-US" dirty="0"/>
              <a:t>32 nm several years ago</a:t>
            </a:r>
          </a:p>
          <a:p>
            <a:pPr lvl="1"/>
            <a:r>
              <a:rPr lang="en-US" dirty="0"/>
              <a:t>14 nm today</a:t>
            </a:r>
          </a:p>
          <a:p>
            <a:pPr lvl="1"/>
            <a:r>
              <a:rPr lang="en-US" dirty="0"/>
              <a:t>7 nm today</a:t>
            </a:r>
          </a:p>
          <a:p>
            <a:pPr lvl="1"/>
            <a:r>
              <a:rPr lang="en-US" dirty="0"/>
              <a:t>5 nm planned</a:t>
            </a:r>
          </a:p>
        </p:txBody>
      </p:sp>
      <p:sp>
        <p:nvSpPr>
          <p:cNvPr id="4" name="Content Placeholder 3">
            <a:extLst>
              <a:ext uri="{FF2B5EF4-FFF2-40B4-BE49-F238E27FC236}">
                <a16:creationId xmlns:a16="http://schemas.microsoft.com/office/drawing/2014/main" id="{1EC2F0BA-7084-3B49-8039-E43099C45900}"/>
              </a:ext>
            </a:extLst>
          </p:cNvPr>
          <p:cNvSpPr>
            <a:spLocks noGrp="1"/>
          </p:cNvSpPr>
          <p:nvPr>
            <p:ph sz="half" idx="2"/>
          </p:nvPr>
        </p:nvSpPr>
        <p:spPr/>
        <p:txBody>
          <a:bodyPr/>
          <a:lstStyle/>
          <a:p>
            <a:r>
              <a:rPr lang="en-US" dirty="0"/>
              <a:t>What are the effects?</a:t>
            </a:r>
          </a:p>
          <a:p>
            <a:pPr lvl="1"/>
            <a:r>
              <a:rPr lang="en-US" dirty="0"/>
              <a:t>More complex than traditional Dennard Scaling</a:t>
            </a:r>
          </a:p>
          <a:p>
            <a:pPr lvl="1"/>
            <a:r>
              <a:rPr lang="en-US" dirty="0"/>
              <a:t>Voltage appears to generally be decreasing</a:t>
            </a:r>
          </a:p>
          <a:p>
            <a:pPr lvl="1"/>
            <a:r>
              <a:rPr lang="en-US" dirty="0"/>
              <a:t>Clock speed not really changing</a:t>
            </a:r>
          </a:p>
        </p:txBody>
      </p:sp>
    </p:spTree>
    <p:extLst>
      <p:ext uri="{BB962C8B-B14F-4D97-AF65-F5344CB8AC3E}">
        <p14:creationId xmlns:p14="http://schemas.microsoft.com/office/powerpoint/2010/main" val="1566165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93320-5112-9949-B647-437A35297FB4}"/>
              </a:ext>
            </a:extLst>
          </p:cNvPr>
          <p:cNvSpPr>
            <a:spLocks noGrp="1"/>
          </p:cNvSpPr>
          <p:nvPr>
            <p:ph type="title"/>
          </p:nvPr>
        </p:nvSpPr>
        <p:spPr/>
        <p:txBody>
          <a:bodyPr/>
          <a:lstStyle/>
          <a:p>
            <a:r>
              <a:rPr lang="en-US" dirty="0"/>
              <a:t>Design Space, Tradeoffs, and the “</a:t>
            </a:r>
            <a:r>
              <a:rPr lang="en-US" dirty="0" err="1"/>
              <a:t>Pereto</a:t>
            </a:r>
            <a:r>
              <a:rPr lang="en-US" dirty="0"/>
              <a:t> Optimal” Frontier</a:t>
            </a:r>
          </a:p>
        </p:txBody>
      </p:sp>
      <p:sp>
        <p:nvSpPr>
          <p:cNvPr id="3" name="Content Placeholder 2">
            <a:extLst>
              <a:ext uri="{FF2B5EF4-FFF2-40B4-BE49-F238E27FC236}">
                <a16:creationId xmlns:a16="http://schemas.microsoft.com/office/drawing/2014/main" id="{85395DCF-A85B-1045-A4DB-EE158A80C657}"/>
              </a:ext>
            </a:extLst>
          </p:cNvPr>
          <p:cNvSpPr>
            <a:spLocks noGrp="1"/>
          </p:cNvSpPr>
          <p:nvPr>
            <p:ph sz="half" idx="1"/>
          </p:nvPr>
        </p:nvSpPr>
        <p:spPr>
          <a:xfrm>
            <a:off x="838200" y="1825624"/>
            <a:ext cx="5181600" cy="4687471"/>
          </a:xfrm>
        </p:spPr>
        <p:txBody>
          <a:bodyPr>
            <a:normAutofit fontScale="92500" lnSpcReduction="20000"/>
          </a:bodyPr>
          <a:lstStyle/>
          <a:p>
            <a:r>
              <a:rPr lang="en-US" dirty="0"/>
              <a:t>We often have competing objectives when designing hardware</a:t>
            </a:r>
          </a:p>
          <a:p>
            <a:pPr lvl="1"/>
            <a:r>
              <a:rPr lang="en-US" dirty="0"/>
              <a:t>High performance</a:t>
            </a:r>
          </a:p>
          <a:p>
            <a:pPr lvl="1"/>
            <a:r>
              <a:rPr lang="en-US" dirty="0"/>
              <a:t>Low power</a:t>
            </a:r>
          </a:p>
          <a:p>
            <a:pPr lvl="1"/>
            <a:r>
              <a:rPr lang="en-US" dirty="0"/>
              <a:t>Low cost</a:t>
            </a:r>
          </a:p>
          <a:p>
            <a:r>
              <a:rPr lang="en-US" dirty="0"/>
              <a:t>We usually can’t get everything we want - we need to make some tradeoffs</a:t>
            </a:r>
          </a:p>
          <a:p>
            <a:r>
              <a:rPr lang="en-US" dirty="0"/>
              <a:t>The “</a:t>
            </a:r>
            <a:r>
              <a:rPr lang="en-US" dirty="0" err="1"/>
              <a:t>Perato</a:t>
            </a:r>
            <a:r>
              <a:rPr lang="en-US" dirty="0"/>
              <a:t> Optimal” frontier represents the edge of the tradeoff space</a:t>
            </a:r>
          </a:p>
          <a:p>
            <a:pPr lvl="1"/>
            <a:r>
              <a:rPr lang="en-US" dirty="0"/>
              <a:t>Can’t to go beyond the “</a:t>
            </a:r>
            <a:r>
              <a:rPr lang="en-US" dirty="0" err="1"/>
              <a:t>Perato</a:t>
            </a:r>
            <a:r>
              <a:rPr lang="en-US" dirty="0"/>
              <a:t> Optimal” frontier</a:t>
            </a:r>
          </a:p>
        </p:txBody>
      </p:sp>
      <p:pic>
        <p:nvPicPr>
          <p:cNvPr id="7" name="Content Placeholder 6">
            <a:extLst>
              <a:ext uri="{FF2B5EF4-FFF2-40B4-BE49-F238E27FC236}">
                <a16:creationId xmlns:a16="http://schemas.microsoft.com/office/drawing/2014/main" id="{FEC84125-6C69-3540-904F-62CDA939C6D0}"/>
              </a:ext>
            </a:extLst>
          </p:cNvPr>
          <p:cNvPicPr>
            <a:picLocks noGrp="1" noChangeAspect="1"/>
          </p:cNvPicPr>
          <p:nvPr>
            <p:ph sz="half" idx="2"/>
          </p:nvPr>
        </p:nvPicPr>
        <p:blipFill>
          <a:blip r:embed="rId3"/>
          <a:stretch>
            <a:fillRect/>
          </a:stretch>
        </p:blipFill>
        <p:spPr>
          <a:xfrm>
            <a:off x="6172200" y="1924099"/>
            <a:ext cx="5703216" cy="3986714"/>
          </a:xfrm>
        </p:spPr>
      </p:pic>
    </p:spTree>
    <p:extLst>
      <p:ext uri="{BB962C8B-B14F-4D97-AF65-F5344CB8AC3E}">
        <p14:creationId xmlns:p14="http://schemas.microsoft.com/office/powerpoint/2010/main" val="2205312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880BC-713B-8E42-8E6A-5F90EF059149}"/>
              </a:ext>
            </a:extLst>
          </p:cNvPr>
          <p:cNvSpPr>
            <a:spLocks noGrp="1"/>
          </p:cNvSpPr>
          <p:nvPr>
            <p:ph type="title"/>
          </p:nvPr>
        </p:nvSpPr>
        <p:spPr/>
        <p:txBody>
          <a:bodyPr/>
          <a:lstStyle/>
          <a:p>
            <a:r>
              <a:rPr lang="en-US" dirty="0"/>
              <a:t>Logic Design</a:t>
            </a:r>
          </a:p>
        </p:txBody>
      </p:sp>
      <p:sp>
        <p:nvSpPr>
          <p:cNvPr id="3" name="Text Placeholder 2">
            <a:extLst>
              <a:ext uri="{FF2B5EF4-FFF2-40B4-BE49-F238E27FC236}">
                <a16:creationId xmlns:a16="http://schemas.microsoft.com/office/drawing/2014/main" id="{F1C74EB9-5EA0-C94A-BA15-C3D8DE7468EC}"/>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51751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8AD9D-CC2A-1640-BFC3-3FAF8C84C2C3}"/>
              </a:ext>
            </a:extLst>
          </p:cNvPr>
          <p:cNvSpPr>
            <a:spLocks noGrp="1"/>
          </p:cNvSpPr>
          <p:nvPr>
            <p:ph type="title"/>
          </p:nvPr>
        </p:nvSpPr>
        <p:spPr/>
        <p:txBody>
          <a:bodyPr/>
          <a:lstStyle/>
          <a:p>
            <a:r>
              <a:rPr lang="en-US" dirty="0"/>
              <a:t>Combinational Logic</a:t>
            </a:r>
          </a:p>
        </p:txBody>
      </p:sp>
      <p:sp>
        <p:nvSpPr>
          <p:cNvPr id="3" name="Content Placeholder 2">
            <a:extLst>
              <a:ext uri="{FF2B5EF4-FFF2-40B4-BE49-F238E27FC236}">
                <a16:creationId xmlns:a16="http://schemas.microsoft.com/office/drawing/2014/main" id="{BA5E6972-80B8-A84E-A8D4-2C71962B7F1B}"/>
              </a:ext>
            </a:extLst>
          </p:cNvPr>
          <p:cNvSpPr>
            <a:spLocks noGrp="1"/>
          </p:cNvSpPr>
          <p:nvPr>
            <p:ph sz="half" idx="1"/>
          </p:nvPr>
        </p:nvSpPr>
        <p:spPr/>
        <p:txBody>
          <a:bodyPr/>
          <a:lstStyle/>
          <a:p>
            <a:r>
              <a:rPr lang="en-US" dirty="0"/>
              <a:t>Logic where the outputs only depend on the current inputs </a:t>
            </a:r>
          </a:p>
          <a:p>
            <a:pPr lvl="1"/>
            <a:r>
              <a:rPr lang="en-US" dirty="0"/>
              <a:t>Do not depend on any previous inputs</a:t>
            </a:r>
          </a:p>
          <a:p>
            <a:r>
              <a:rPr lang="en-US" dirty="0"/>
              <a:t>Can be expressed using a Truth Table</a:t>
            </a:r>
          </a:p>
          <a:p>
            <a:pPr lvl="1"/>
            <a:r>
              <a:rPr lang="en-US" dirty="0"/>
              <a:t>Enumerate all possible inputs</a:t>
            </a:r>
          </a:p>
          <a:p>
            <a:pPr lvl="1"/>
            <a:r>
              <a:rPr lang="en-US" dirty="0"/>
              <a:t>Define the outputs</a:t>
            </a:r>
          </a:p>
        </p:txBody>
      </p:sp>
      <p:graphicFrame>
        <p:nvGraphicFramePr>
          <p:cNvPr id="5" name="Table 4">
            <a:extLst>
              <a:ext uri="{FF2B5EF4-FFF2-40B4-BE49-F238E27FC236}">
                <a16:creationId xmlns:a16="http://schemas.microsoft.com/office/drawing/2014/main" id="{F5A12CA3-A8D1-994D-BB26-C3979DF786A6}"/>
              </a:ext>
            </a:extLst>
          </p:cNvPr>
          <p:cNvGraphicFramePr>
            <a:graphicFrameLocks noGrp="1"/>
          </p:cNvGraphicFramePr>
          <p:nvPr>
            <p:extLst>
              <p:ext uri="{D42A27DB-BD31-4B8C-83A1-F6EECF244321}">
                <p14:modId xmlns:p14="http://schemas.microsoft.com/office/powerpoint/2010/main" val="3693026702"/>
              </p:ext>
            </p:extLst>
          </p:nvPr>
        </p:nvGraphicFramePr>
        <p:xfrm>
          <a:off x="7759701" y="3293268"/>
          <a:ext cx="2044698" cy="1849120"/>
        </p:xfrm>
        <a:graphic>
          <a:graphicData uri="http://schemas.openxmlformats.org/drawingml/2006/table">
            <a:tbl>
              <a:tblPr firstRow="1" bandRow="1">
                <a:tableStyleId>{5C22544A-7EE6-4342-B048-85BDC9FD1C3A}</a:tableStyleId>
              </a:tblPr>
              <a:tblGrid>
                <a:gridCol w="681566">
                  <a:extLst>
                    <a:ext uri="{9D8B030D-6E8A-4147-A177-3AD203B41FA5}">
                      <a16:colId xmlns:a16="http://schemas.microsoft.com/office/drawing/2014/main" val="1113432250"/>
                    </a:ext>
                  </a:extLst>
                </a:gridCol>
                <a:gridCol w="681566">
                  <a:extLst>
                    <a:ext uri="{9D8B030D-6E8A-4147-A177-3AD203B41FA5}">
                      <a16:colId xmlns:a16="http://schemas.microsoft.com/office/drawing/2014/main" val="2905025944"/>
                    </a:ext>
                  </a:extLst>
                </a:gridCol>
                <a:gridCol w="681566">
                  <a:extLst>
                    <a:ext uri="{9D8B030D-6E8A-4147-A177-3AD203B41FA5}">
                      <a16:colId xmlns:a16="http://schemas.microsoft.com/office/drawing/2014/main" val="3601928361"/>
                    </a:ext>
                  </a:extLst>
                </a:gridCol>
              </a:tblGrid>
              <a:tr h="309456">
                <a:tc>
                  <a:txBody>
                    <a:bodyPr/>
                    <a:lstStyle/>
                    <a:p>
                      <a:r>
                        <a:rPr lang="en-US" dirty="0"/>
                        <a:t>A</a:t>
                      </a:r>
                    </a:p>
                  </a:txBody>
                  <a:tcPr/>
                </a:tc>
                <a:tc>
                  <a:txBody>
                    <a:bodyPr/>
                    <a:lstStyle/>
                    <a:p>
                      <a:r>
                        <a:rPr lang="en-US" dirty="0"/>
                        <a:t>B</a:t>
                      </a:r>
                    </a:p>
                  </a:txBody>
                  <a:tcPr/>
                </a:tc>
                <a:tc>
                  <a:txBody>
                    <a:bodyPr/>
                    <a:lstStyle/>
                    <a:p>
                      <a:r>
                        <a:rPr lang="en-US" dirty="0"/>
                        <a:t>Out</a:t>
                      </a:r>
                    </a:p>
                  </a:txBody>
                  <a:tcPr/>
                </a:tc>
                <a:extLst>
                  <a:ext uri="{0D108BD9-81ED-4DB2-BD59-A6C34878D82A}">
                    <a16:rowId xmlns:a16="http://schemas.microsoft.com/office/drawing/2014/main" val="4250124144"/>
                  </a:ext>
                </a:extLst>
              </a:tr>
              <a:tr h="370840">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1893899020"/>
                  </a:ext>
                </a:extLst>
              </a:tr>
              <a:tr h="370840">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984566505"/>
                  </a:ext>
                </a:extLst>
              </a:tr>
              <a:tr h="370840">
                <a:tc>
                  <a:txBody>
                    <a:bodyPr/>
                    <a:lstStyle/>
                    <a:p>
                      <a:r>
                        <a:rPr lang="en-US" dirty="0"/>
                        <a:t>1</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4091536583"/>
                  </a:ext>
                </a:extLst>
              </a:tr>
              <a:tr h="370840">
                <a:tc>
                  <a:txBody>
                    <a:bodyPr/>
                    <a:lstStyle/>
                    <a:p>
                      <a:r>
                        <a:rPr lang="en-US" dirty="0"/>
                        <a:t>1</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4225883243"/>
                  </a:ext>
                </a:extLst>
              </a:tr>
            </a:tbl>
          </a:graphicData>
        </a:graphic>
      </p:graphicFrame>
      <p:pic>
        <p:nvPicPr>
          <p:cNvPr id="9" name="Picture 8">
            <a:extLst>
              <a:ext uri="{FF2B5EF4-FFF2-40B4-BE49-F238E27FC236}">
                <a16:creationId xmlns:a16="http://schemas.microsoft.com/office/drawing/2014/main" id="{2D3689C9-96EF-0F48-B132-F2B8F507A16C}"/>
              </a:ext>
            </a:extLst>
          </p:cNvPr>
          <p:cNvPicPr>
            <a:picLocks noChangeAspect="1"/>
          </p:cNvPicPr>
          <p:nvPr/>
        </p:nvPicPr>
        <p:blipFill>
          <a:blip r:embed="rId3"/>
          <a:stretch>
            <a:fillRect/>
          </a:stretch>
        </p:blipFill>
        <p:spPr>
          <a:xfrm>
            <a:off x="7219950" y="1825625"/>
            <a:ext cx="3124200" cy="927100"/>
          </a:xfrm>
          <a:prstGeom prst="rect">
            <a:avLst/>
          </a:prstGeom>
        </p:spPr>
      </p:pic>
    </p:spTree>
    <p:extLst>
      <p:ext uri="{BB962C8B-B14F-4D97-AF65-F5344CB8AC3E}">
        <p14:creationId xmlns:p14="http://schemas.microsoft.com/office/powerpoint/2010/main" val="8726747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71A32-9737-4545-96F9-763BFF4EA582}"/>
              </a:ext>
            </a:extLst>
          </p:cNvPr>
          <p:cNvSpPr>
            <a:spLocks noGrp="1"/>
          </p:cNvSpPr>
          <p:nvPr>
            <p:ph type="title"/>
          </p:nvPr>
        </p:nvSpPr>
        <p:spPr/>
        <p:txBody>
          <a:bodyPr/>
          <a:lstStyle/>
          <a:p>
            <a:r>
              <a:rPr lang="en-US" dirty="0"/>
              <a:t>Proving Equivalence with Truth Tables (Exhaustive Proof)</a:t>
            </a:r>
          </a:p>
        </p:txBody>
      </p:sp>
      <p:sp>
        <p:nvSpPr>
          <p:cNvPr id="3" name="Content Placeholder 2">
            <a:extLst>
              <a:ext uri="{FF2B5EF4-FFF2-40B4-BE49-F238E27FC236}">
                <a16:creationId xmlns:a16="http://schemas.microsoft.com/office/drawing/2014/main" id="{D7161CC8-922C-1E4F-AC25-A3CB8E346E3E}"/>
              </a:ext>
            </a:extLst>
          </p:cNvPr>
          <p:cNvSpPr>
            <a:spLocks noGrp="1"/>
          </p:cNvSpPr>
          <p:nvPr>
            <p:ph sz="half" idx="1"/>
          </p:nvPr>
        </p:nvSpPr>
        <p:spPr/>
        <p:txBody>
          <a:bodyPr/>
          <a:lstStyle/>
          <a:p>
            <a:r>
              <a:rPr lang="en-US" dirty="0"/>
              <a:t>You can prove 2 circuits are (or are not) equivalent by comparing their truth tables</a:t>
            </a:r>
          </a:p>
          <a:p>
            <a:pPr lvl="1"/>
            <a:r>
              <a:rPr lang="en-US" dirty="0"/>
              <a:t>Useful for checking your work</a:t>
            </a:r>
          </a:p>
        </p:txBody>
      </p:sp>
      <p:sp>
        <p:nvSpPr>
          <p:cNvPr id="4" name="Content Placeholder 3">
            <a:extLst>
              <a:ext uri="{FF2B5EF4-FFF2-40B4-BE49-F238E27FC236}">
                <a16:creationId xmlns:a16="http://schemas.microsoft.com/office/drawing/2014/main" id="{4FFFE305-3C50-AD43-BF5F-48BDAB07E0AE}"/>
              </a:ext>
            </a:extLst>
          </p:cNvPr>
          <p:cNvSpPr>
            <a:spLocks noGrp="1"/>
          </p:cNvSpPr>
          <p:nvPr>
            <p:ph sz="half" idx="2"/>
          </p:nvPr>
        </p:nvSpPr>
        <p:spPr/>
        <p:txBody>
          <a:bodyPr/>
          <a:lstStyle/>
          <a:p>
            <a:endParaRPr lang="en-US"/>
          </a:p>
        </p:txBody>
      </p:sp>
      <p:pic>
        <p:nvPicPr>
          <p:cNvPr id="5" name="Picture 4">
            <a:extLst>
              <a:ext uri="{FF2B5EF4-FFF2-40B4-BE49-F238E27FC236}">
                <a16:creationId xmlns:a16="http://schemas.microsoft.com/office/drawing/2014/main" id="{564CC9B2-838F-CD4A-AD34-9FB0C0556B34}"/>
              </a:ext>
            </a:extLst>
          </p:cNvPr>
          <p:cNvPicPr>
            <a:picLocks noChangeAspect="1"/>
          </p:cNvPicPr>
          <p:nvPr/>
        </p:nvPicPr>
        <p:blipFill>
          <a:blip r:embed="rId3"/>
          <a:stretch>
            <a:fillRect/>
          </a:stretch>
        </p:blipFill>
        <p:spPr>
          <a:xfrm>
            <a:off x="298450" y="4001294"/>
            <a:ext cx="5503454" cy="1660525"/>
          </a:xfrm>
          <a:prstGeom prst="rect">
            <a:avLst/>
          </a:prstGeom>
        </p:spPr>
      </p:pic>
    </p:spTree>
    <p:extLst>
      <p:ext uri="{BB962C8B-B14F-4D97-AF65-F5344CB8AC3E}">
        <p14:creationId xmlns:p14="http://schemas.microsoft.com/office/powerpoint/2010/main" val="41616574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71A32-9737-4545-96F9-763BFF4EA582}"/>
              </a:ext>
            </a:extLst>
          </p:cNvPr>
          <p:cNvSpPr>
            <a:spLocks noGrp="1"/>
          </p:cNvSpPr>
          <p:nvPr>
            <p:ph type="title"/>
          </p:nvPr>
        </p:nvSpPr>
        <p:spPr/>
        <p:txBody>
          <a:bodyPr/>
          <a:lstStyle/>
          <a:p>
            <a:r>
              <a:rPr lang="en-US" dirty="0"/>
              <a:t>Proving (or Disproving) Equivalence with Truth Tables (Exhaustive Proof)</a:t>
            </a:r>
          </a:p>
        </p:txBody>
      </p:sp>
      <p:graphicFrame>
        <p:nvGraphicFramePr>
          <p:cNvPr id="8" name="Table 7">
            <a:extLst>
              <a:ext uri="{FF2B5EF4-FFF2-40B4-BE49-F238E27FC236}">
                <a16:creationId xmlns:a16="http://schemas.microsoft.com/office/drawing/2014/main" id="{BAB42D23-47F9-5F42-8019-46633F34204A}"/>
              </a:ext>
            </a:extLst>
          </p:cNvPr>
          <p:cNvGraphicFramePr>
            <a:graphicFrameLocks noGrp="1"/>
          </p:cNvGraphicFramePr>
          <p:nvPr>
            <p:extLst>
              <p:ext uri="{D42A27DB-BD31-4B8C-83A1-F6EECF244321}">
                <p14:modId xmlns:p14="http://schemas.microsoft.com/office/powerpoint/2010/main" val="3565009127"/>
              </p:ext>
            </p:extLst>
          </p:nvPr>
        </p:nvGraphicFramePr>
        <p:xfrm>
          <a:off x="622301" y="3388108"/>
          <a:ext cx="4845050" cy="3337560"/>
        </p:xfrm>
        <a:graphic>
          <a:graphicData uri="http://schemas.openxmlformats.org/drawingml/2006/table">
            <a:tbl>
              <a:tblPr firstRow="1" bandRow="1">
                <a:tableStyleId>{5C22544A-7EE6-4342-B048-85BDC9FD1C3A}</a:tableStyleId>
              </a:tblPr>
              <a:tblGrid>
                <a:gridCol w="293179">
                  <a:extLst>
                    <a:ext uri="{9D8B030D-6E8A-4147-A177-3AD203B41FA5}">
                      <a16:colId xmlns:a16="http://schemas.microsoft.com/office/drawing/2014/main" val="1629668703"/>
                    </a:ext>
                  </a:extLst>
                </a:gridCol>
                <a:gridCol w="295018">
                  <a:extLst>
                    <a:ext uri="{9D8B030D-6E8A-4147-A177-3AD203B41FA5}">
                      <a16:colId xmlns:a16="http://schemas.microsoft.com/office/drawing/2014/main" val="2288707614"/>
                    </a:ext>
                  </a:extLst>
                </a:gridCol>
                <a:gridCol w="345642">
                  <a:extLst>
                    <a:ext uri="{9D8B030D-6E8A-4147-A177-3AD203B41FA5}">
                      <a16:colId xmlns:a16="http://schemas.microsoft.com/office/drawing/2014/main" val="3552562040"/>
                    </a:ext>
                  </a:extLst>
                </a:gridCol>
                <a:gridCol w="1109693">
                  <a:extLst>
                    <a:ext uri="{9D8B030D-6E8A-4147-A177-3AD203B41FA5}">
                      <a16:colId xmlns:a16="http://schemas.microsoft.com/office/drawing/2014/main" val="3530679938"/>
                    </a:ext>
                  </a:extLst>
                </a:gridCol>
                <a:gridCol w="1382568">
                  <a:extLst>
                    <a:ext uri="{9D8B030D-6E8A-4147-A177-3AD203B41FA5}">
                      <a16:colId xmlns:a16="http://schemas.microsoft.com/office/drawing/2014/main" val="810024103"/>
                    </a:ext>
                  </a:extLst>
                </a:gridCol>
                <a:gridCol w="1418950">
                  <a:extLst>
                    <a:ext uri="{9D8B030D-6E8A-4147-A177-3AD203B41FA5}">
                      <a16:colId xmlns:a16="http://schemas.microsoft.com/office/drawing/2014/main" val="4263381430"/>
                    </a:ext>
                  </a:extLst>
                </a:gridCol>
              </a:tblGrid>
              <a:tr h="370840">
                <a:tc>
                  <a:txBody>
                    <a:bodyPr/>
                    <a:lstStyle/>
                    <a:p>
                      <a:r>
                        <a:rPr lang="en-US" dirty="0"/>
                        <a:t>C</a:t>
                      </a:r>
                    </a:p>
                  </a:txBody>
                  <a:tcPr/>
                </a:tc>
                <a:tc>
                  <a:txBody>
                    <a:bodyPr/>
                    <a:lstStyle/>
                    <a:p>
                      <a:r>
                        <a:rPr lang="en-US" dirty="0"/>
                        <a:t>B</a:t>
                      </a:r>
                    </a:p>
                  </a:txBody>
                  <a:tcPr/>
                </a:tc>
                <a:tc>
                  <a:txBody>
                    <a:bodyPr/>
                    <a:lstStyle/>
                    <a:p>
                      <a:r>
                        <a:rPr lang="en-US" dirty="0"/>
                        <a:t>A</a:t>
                      </a:r>
                    </a:p>
                  </a:txBody>
                  <a:tcPr>
                    <a:lnR w="12700" cap="flat" cmpd="sng" algn="ctr">
                      <a:solidFill>
                        <a:schemeClr val="tx1"/>
                      </a:solidFill>
                      <a:prstDash val="solid"/>
                      <a:round/>
                      <a:headEnd type="none" w="med" len="med"/>
                      <a:tailEnd type="none" w="med" len="med"/>
                    </a:lnR>
                  </a:tcPr>
                </a:tc>
                <a:tc>
                  <a:txBody>
                    <a:bodyPr/>
                    <a:lstStyle/>
                    <a:p>
                      <a:r>
                        <a:rPr lang="en-US" dirty="0"/>
                        <a:t>A&amp;&amp;B</a:t>
                      </a:r>
                    </a:p>
                  </a:txBody>
                  <a:tcPr>
                    <a:lnL w="12700" cap="flat" cmpd="sng" algn="ctr">
                      <a:solidFill>
                        <a:schemeClr val="tx1"/>
                      </a:solidFill>
                      <a:prstDash val="solid"/>
                      <a:round/>
                      <a:headEnd type="none" w="med" len="med"/>
                      <a:tailEnd type="none" w="med" len="med"/>
                    </a:lnL>
                  </a:tcPr>
                </a:tc>
                <a:tc>
                  <a:txBody>
                    <a:bodyPr/>
                    <a:lstStyle/>
                    <a:p>
                      <a:r>
                        <a:rPr lang="en-US" dirty="0"/>
                        <a:t>(A&amp;&amp;B)||C</a:t>
                      </a:r>
                    </a:p>
                  </a:txBody>
                  <a:tcPr>
                    <a:lnR w="12700" cap="flat" cmpd="sng" algn="ctr">
                      <a:solidFill>
                        <a:schemeClr val="tx1"/>
                      </a:solidFill>
                      <a:prstDash val="solid"/>
                      <a:round/>
                      <a:headEnd type="none" w="med" len="med"/>
                      <a:tailEnd type="none" w="med" len="med"/>
                    </a:lnR>
                  </a:tcPr>
                </a:tc>
                <a:tc>
                  <a:txBody>
                    <a:bodyPr/>
                    <a:lstStyle/>
                    <a:p>
                      <a:r>
                        <a:rPr lang="en-US" dirty="0"/>
                        <a:t>Out</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247356249"/>
                  </a:ext>
                </a:extLst>
              </a:tr>
              <a:tr h="370840">
                <a:tc>
                  <a:txBody>
                    <a:bodyPr/>
                    <a:lstStyle/>
                    <a:p>
                      <a:r>
                        <a:rPr lang="en-US" dirty="0"/>
                        <a:t>0</a:t>
                      </a:r>
                    </a:p>
                  </a:txBody>
                  <a:tcPr/>
                </a:tc>
                <a:tc>
                  <a:txBody>
                    <a:bodyPr/>
                    <a:lstStyle/>
                    <a:p>
                      <a:r>
                        <a:rPr lang="en-US" dirty="0"/>
                        <a:t>0</a:t>
                      </a:r>
                    </a:p>
                  </a:txBody>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b="1" dirty="0"/>
                        <a:t>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738946300"/>
                  </a:ext>
                </a:extLst>
              </a:tr>
              <a:tr h="370840">
                <a:tc>
                  <a:txBody>
                    <a:bodyPr/>
                    <a:lstStyle/>
                    <a:p>
                      <a:r>
                        <a:rPr lang="en-US" dirty="0"/>
                        <a:t>0</a:t>
                      </a:r>
                    </a:p>
                  </a:txBody>
                  <a:tcPr/>
                </a:tc>
                <a:tc>
                  <a:txBody>
                    <a:bodyPr/>
                    <a:lstStyle/>
                    <a:p>
                      <a:r>
                        <a:rPr lang="en-US" dirty="0"/>
                        <a:t>0</a:t>
                      </a:r>
                    </a:p>
                  </a:txBody>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b="1" dirty="0"/>
                        <a:t>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619394327"/>
                  </a:ext>
                </a:extLst>
              </a:tr>
              <a:tr h="370840">
                <a:tc>
                  <a:txBody>
                    <a:bodyPr/>
                    <a:lstStyle/>
                    <a:p>
                      <a:r>
                        <a:rPr lang="en-US" dirty="0"/>
                        <a:t>0</a:t>
                      </a:r>
                    </a:p>
                  </a:txBody>
                  <a:tcPr/>
                </a:tc>
                <a:tc>
                  <a:txBody>
                    <a:bodyPr/>
                    <a:lstStyle/>
                    <a:p>
                      <a:r>
                        <a:rPr lang="en-US" dirty="0"/>
                        <a:t>1</a:t>
                      </a:r>
                    </a:p>
                  </a:txBody>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b="1" dirty="0"/>
                        <a:t>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41606074"/>
                  </a:ext>
                </a:extLst>
              </a:tr>
              <a:tr h="370840">
                <a:tc>
                  <a:txBody>
                    <a:bodyPr/>
                    <a:lstStyle/>
                    <a:p>
                      <a:r>
                        <a:rPr lang="en-US" dirty="0"/>
                        <a:t>0</a:t>
                      </a:r>
                    </a:p>
                  </a:txBody>
                  <a:tcPr/>
                </a:tc>
                <a:tc>
                  <a:txBody>
                    <a:bodyPr/>
                    <a:lstStyle/>
                    <a:p>
                      <a:r>
                        <a:rPr lang="en-US" dirty="0"/>
                        <a:t>1</a:t>
                      </a:r>
                    </a:p>
                  </a:txBody>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dirty="0"/>
                        <a:t>1</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95384838"/>
                  </a:ext>
                </a:extLst>
              </a:tr>
              <a:tr h="370840">
                <a:tc>
                  <a:txBody>
                    <a:bodyPr/>
                    <a:lstStyle/>
                    <a:p>
                      <a:r>
                        <a:rPr lang="en-US" dirty="0"/>
                        <a:t>1</a:t>
                      </a:r>
                    </a:p>
                  </a:txBody>
                  <a:tcPr/>
                </a:tc>
                <a:tc>
                  <a:txBody>
                    <a:bodyPr/>
                    <a:lstStyle/>
                    <a:p>
                      <a:r>
                        <a:rPr lang="en-US" dirty="0"/>
                        <a:t>0</a:t>
                      </a:r>
                    </a:p>
                  </a:txBody>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62535147"/>
                  </a:ext>
                </a:extLst>
              </a:tr>
              <a:tr h="370840">
                <a:tc>
                  <a:txBody>
                    <a:bodyPr/>
                    <a:lstStyle/>
                    <a:p>
                      <a:r>
                        <a:rPr lang="en-US" dirty="0"/>
                        <a:t>1</a:t>
                      </a:r>
                    </a:p>
                  </a:txBody>
                  <a:tcPr/>
                </a:tc>
                <a:tc>
                  <a:txBody>
                    <a:bodyPr/>
                    <a:lstStyle/>
                    <a:p>
                      <a:r>
                        <a:rPr lang="en-US" dirty="0"/>
                        <a:t>0</a:t>
                      </a:r>
                    </a:p>
                  </a:txBody>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343697568"/>
                  </a:ext>
                </a:extLst>
              </a:tr>
              <a:tr h="370840">
                <a:tc>
                  <a:txBody>
                    <a:bodyPr/>
                    <a:lstStyle/>
                    <a:p>
                      <a:r>
                        <a:rPr lang="en-US" dirty="0"/>
                        <a:t>1</a:t>
                      </a:r>
                    </a:p>
                  </a:txBody>
                  <a:tcPr/>
                </a:tc>
                <a:tc>
                  <a:txBody>
                    <a:bodyPr/>
                    <a:lstStyle/>
                    <a:p>
                      <a:r>
                        <a:rPr lang="en-US" dirty="0"/>
                        <a:t>1</a:t>
                      </a:r>
                    </a:p>
                  </a:txBody>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63943788"/>
                  </a:ext>
                </a:extLst>
              </a:tr>
              <a:tr h="370840">
                <a:tc>
                  <a:txBody>
                    <a:bodyPr/>
                    <a:lstStyle/>
                    <a:p>
                      <a:r>
                        <a:rPr lang="en-US" dirty="0"/>
                        <a:t>1</a:t>
                      </a:r>
                    </a:p>
                  </a:txBody>
                  <a:tcPr/>
                </a:tc>
                <a:tc>
                  <a:txBody>
                    <a:bodyPr/>
                    <a:lstStyle/>
                    <a:p>
                      <a:r>
                        <a:rPr lang="en-US" dirty="0"/>
                        <a:t>1</a:t>
                      </a:r>
                    </a:p>
                  </a:txBody>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dirty="0"/>
                        <a:t>1</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837678984"/>
                  </a:ext>
                </a:extLst>
              </a:tr>
            </a:tbl>
          </a:graphicData>
        </a:graphic>
      </p:graphicFrame>
      <p:pic>
        <p:nvPicPr>
          <p:cNvPr id="11" name="Content Placeholder 10">
            <a:extLst>
              <a:ext uri="{FF2B5EF4-FFF2-40B4-BE49-F238E27FC236}">
                <a16:creationId xmlns:a16="http://schemas.microsoft.com/office/drawing/2014/main" id="{3C32F4B0-2046-DC45-AC7C-44018D5BEF37}"/>
              </a:ext>
            </a:extLst>
          </p:cNvPr>
          <p:cNvPicPr>
            <a:picLocks noGrp="1" noChangeAspect="1"/>
          </p:cNvPicPr>
          <p:nvPr>
            <p:ph sz="half" idx="1"/>
          </p:nvPr>
        </p:nvPicPr>
        <p:blipFill>
          <a:blip r:embed="rId3"/>
          <a:stretch>
            <a:fillRect/>
          </a:stretch>
        </p:blipFill>
        <p:spPr>
          <a:xfrm>
            <a:off x="838200" y="1915966"/>
            <a:ext cx="5181600" cy="1134591"/>
          </a:xfrm>
          <a:prstGeom prst="rect">
            <a:avLst/>
          </a:prstGeom>
        </p:spPr>
      </p:pic>
      <p:pic>
        <p:nvPicPr>
          <p:cNvPr id="14" name="Content Placeholder 13">
            <a:extLst>
              <a:ext uri="{FF2B5EF4-FFF2-40B4-BE49-F238E27FC236}">
                <a16:creationId xmlns:a16="http://schemas.microsoft.com/office/drawing/2014/main" id="{9603E003-A878-224C-87E5-92C61F599C29}"/>
              </a:ext>
            </a:extLst>
          </p:cNvPr>
          <p:cNvPicPr>
            <a:picLocks noGrp="1" noChangeAspect="1"/>
          </p:cNvPicPr>
          <p:nvPr>
            <p:ph sz="half" idx="2"/>
          </p:nvPr>
        </p:nvPicPr>
        <p:blipFill>
          <a:blip r:embed="rId4"/>
          <a:stretch>
            <a:fillRect/>
          </a:stretch>
        </p:blipFill>
        <p:spPr>
          <a:xfrm>
            <a:off x="6172200" y="1500188"/>
            <a:ext cx="5181600" cy="1697420"/>
          </a:xfrm>
          <a:prstGeom prst="rect">
            <a:avLst/>
          </a:prstGeom>
        </p:spPr>
      </p:pic>
      <p:graphicFrame>
        <p:nvGraphicFramePr>
          <p:cNvPr id="15" name="Table 14">
            <a:extLst>
              <a:ext uri="{FF2B5EF4-FFF2-40B4-BE49-F238E27FC236}">
                <a16:creationId xmlns:a16="http://schemas.microsoft.com/office/drawing/2014/main" id="{7B300C21-04F8-374E-8746-9340B12E8B4C}"/>
              </a:ext>
            </a:extLst>
          </p:cNvPr>
          <p:cNvGraphicFramePr>
            <a:graphicFrameLocks noGrp="1"/>
          </p:cNvGraphicFramePr>
          <p:nvPr>
            <p:extLst>
              <p:ext uri="{D42A27DB-BD31-4B8C-83A1-F6EECF244321}">
                <p14:modId xmlns:p14="http://schemas.microsoft.com/office/powerpoint/2010/main" val="884506159"/>
              </p:ext>
            </p:extLst>
          </p:nvPr>
        </p:nvGraphicFramePr>
        <p:xfrm>
          <a:off x="6340474" y="3388108"/>
          <a:ext cx="5375274" cy="3337560"/>
        </p:xfrm>
        <a:graphic>
          <a:graphicData uri="http://schemas.openxmlformats.org/drawingml/2006/table">
            <a:tbl>
              <a:tblPr firstRow="1" bandRow="1">
                <a:tableStyleId>{5C22544A-7EE6-4342-B048-85BDC9FD1C3A}</a:tableStyleId>
              </a:tblPr>
              <a:tblGrid>
                <a:gridCol w="288926">
                  <a:extLst>
                    <a:ext uri="{9D8B030D-6E8A-4147-A177-3AD203B41FA5}">
                      <a16:colId xmlns:a16="http://schemas.microsoft.com/office/drawing/2014/main" val="1629668703"/>
                    </a:ext>
                  </a:extLst>
                </a:gridCol>
                <a:gridCol w="304800">
                  <a:extLst>
                    <a:ext uri="{9D8B030D-6E8A-4147-A177-3AD203B41FA5}">
                      <a16:colId xmlns:a16="http://schemas.microsoft.com/office/drawing/2014/main" val="2288707614"/>
                    </a:ext>
                  </a:extLst>
                </a:gridCol>
                <a:gridCol w="323850">
                  <a:extLst>
                    <a:ext uri="{9D8B030D-6E8A-4147-A177-3AD203B41FA5}">
                      <a16:colId xmlns:a16="http://schemas.microsoft.com/office/drawing/2014/main" val="3552562040"/>
                    </a:ext>
                  </a:extLst>
                </a:gridCol>
                <a:gridCol w="836023">
                  <a:extLst>
                    <a:ext uri="{9D8B030D-6E8A-4147-A177-3AD203B41FA5}">
                      <a16:colId xmlns:a16="http://schemas.microsoft.com/office/drawing/2014/main" val="3530679938"/>
                    </a:ext>
                  </a:extLst>
                </a:gridCol>
                <a:gridCol w="1186411">
                  <a:extLst>
                    <a:ext uri="{9D8B030D-6E8A-4147-A177-3AD203B41FA5}">
                      <a16:colId xmlns:a16="http://schemas.microsoft.com/office/drawing/2014/main" val="810024103"/>
                    </a:ext>
                  </a:extLst>
                </a:gridCol>
                <a:gridCol w="1120816">
                  <a:extLst>
                    <a:ext uri="{9D8B030D-6E8A-4147-A177-3AD203B41FA5}">
                      <a16:colId xmlns:a16="http://schemas.microsoft.com/office/drawing/2014/main" val="4263381430"/>
                    </a:ext>
                  </a:extLst>
                </a:gridCol>
                <a:gridCol w="1314448">
                  <a:extLst>
                    <a:ext uri="{9D8B030D-6E8A-4147-A177-3AD203B41FA5}">
                      <a16:colId xmlns:a16="http://schemas.microsoft.com/office/drawing/2014/main" val="3848325075"/>
                    </a:ext>
                  </a:extLst>
                </a:gridCol>
              </a:tblGrid>
              <a:tr h="370840">
                <a:tc>
                  <a:txBody>
                    <a:bodyPr/>
                    <a:lstStyle/>
                    <a:p>
                      <a:r>
                        <a:rPr lang="en-US" dirty="0"/>
                        <a:t>C</a:t>
                      </a:r>
                    </a:p>
                  </a:txBody>
                  <a:tcPr/>
                </a:tc>
                <a:tc>
                  <a:txBody>
                    <a:bodyPr/>
                    <a:lstStyle/>
                    <a:p>
                      <a:r>
                        <a:rPr lang="en-US" dirty="0"/>
                        <a:t>B</a:t>
                      </a:r>
                    </a:p>
                  </a:txBody>
                  <a:tcPr/>
                </a:tc>
                <a:tc>
                  <a:txBody>
                    <a:bodyPr/>
                    <a:lstStyle/>
                    <a:p>
                      <a:r>
                        <a:rPr lang="en-US" dirty="0"/>
                        <a:t>A</a:t>
                      </a:r>
                    </a:p>
                  </a:txBody>
                  <a:tcPr>
                    <a:lnR w="12700" cap="flat" cmpd="sng" algn="ctr">
                      <a:solidFill>
                        <a:schemeClr val="tx1"/>
                      </a:solidFill>
                      <a:prstDash val="solid"/>
                      <a:round/>
                      <a:headEnd type="none" w="med" len="med"/>
                      <a:tailEnd type="none" w="med" len="med"/>
                    </a:lnR>
                  </a:tcPr>
                </a:tc>
                <a:tc>
                  <a:txBody>
                    <a:bodyPr/>
                    <a:lstStyle/>
                    <a:p>
                      <a:r>
                        <a:rPr lang="en-US" dirty="0"/>
                        <a:t>A&amp;&amp;B</a:t>
                      </a:r>
                    </a:p>
                  </a:txBody>
                  <a:tcPr>
                    <a:lnL w="12700" cap="flat" cmpd="sng" algn="ctr">
                      <a:solidFill>
                        <a:schemeClr val="tx1"/>
                      </a:solidFill>
                      <a:prstDash val="solid"/>
                      <a:round/>
                      <a:headEnd type="none" w="med" len="med"/>
                      <a:tailEnd type="none" w="med" len="med"/>
                    </a:lnL>
                  </a:tcPr>
                </a:tc>
                <a:tc>
                  <a:txBody>
                    <a:bodyPr/>
                    <a:lstStyle/>
                    <a:p>
                      <a:r>
                        <a:rPr lang="en-US" dirty="0"/>
                        <a:t>!(A&amp;&amp;B)</a:t>
                      </a:r>
                    </a:p>
                  </a:txBody>
                  <a:tcPr/>
                </a:tc>
                <a:tc>
                  <a:txBody>
                    <a:bodyPr/>
                    <a:lstStyle/>
                    <a:p>
                      <a:r>
                        <a:rPr lang="en-US" dirty="0"/>
                        <a:t>!C</a:t>
                      </a:r>
                    </a:p>
                  </a:txBody>
                  <a:tcPr>
                    <a:lnR w="12700" cap="flat" cmpd="sng" algn="ctr">
                      <a:solidFill>
                        <a:schemeClr val="tx1"/>
                      </a:solidFill>
                      <a:prstDash val="solid"/>
                      <a:round/>
                      <a:headEnd type="none" w="med" len="med"/>
                      <a:tailEnd type="none" w="med" len="med"/>
                    </a:lnR>
                  </a:tcPr>
                </a:tc>
                <a:tc>
                  <a:txBody>
                    <a:bodyPr/>
                    <a:lstStyle/>
                    <a:p>
                      <a:r>
                        <a:rPr lang="en-US" dirty="0"/>
                        <a:t>Out</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247356249"/>
                  </a:ext>
                </a:extLst>
              </a:tr>
              <a:tr h="370840">
                <a:tc>
                  <a:txBody>
                    <a:bodyPr/>
                    <a:lstStyle/>
                    <a:p>
                      <a:r>
                        <a:rPr lang="en-US" dirty="0"/>
                        <a:t>0</a:t>
                      </a:r>
                    </a:p>
                  </a:txBody>
                  <a:tcPr/>
                </a:tc>
                <a:tc>
                  <a:txBody>
                    <a:bodyPr/>
                    <a:lstStyle/>
                    <a:p>
                      <a:r>
                        <a:rPr lang="en-US" dirty="0"/>
                        <a:t>0</a:t>
                      </a:r>
                    </a:p>
                  </a:txBody>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tc>
                <a:tc>
                  <a:txBody>
                    <a:bodyPr/>
                    <a:lstStyle/>
                    <a:p>
                      <a:r>
                        <a:rPr lang="en-US" b="0" dirty="0"/>
                        <a:t>1</a:t>
                      </a:r>
                    </a:p>
                  </a:txBody>
                  <a:tcPr>
                    <a:lnR w="12700" cap="flat" cmpd="sng" algn="ctr">
                      <a:solidFill>
                        <a:schemeClr val="tx1"/>
                      </a:solidFill>
                      <a:prstDash val="solid"/>
                      <a:round/>
                      <a:headEnd type="none" w="med" len="med"/>
                      <a:tailEnd type="none" w="med" len="med"/>
                    </a:lnR>
                  </a:tcPr>
                </a:tc>
                <a:tc>
                  <a:txBody>
                    <a:bodyPr/>
                    <a:lstStyle/>
                    <a:p>
                      <a:r>
                        <a:rPr lang="en-US" b="1" dirty="0"/>
                        <a:t>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738946300"/>
                  </a:ext>
                </a:extLst>
              </a:tr>
              <a:tr h="370840">
                <a:tc>
                  <a:txBody>
                    <a:bodyPr/>
                    <a:lstStyle/>
                    <a:p>
                      <a:r>
                        <a:rPr lang="en-US" dirty="0"/>
                        <a:t>0</a:t>
                      </a:r>
                    </a:p>
                  </a:txBody>
                  <a:tcPr/>
                </a:tc>
                <a:tc>
                  <a:txBody>
                    <a:bodyPr/>
                    <a:lstStyle/>
                    <a:p>
                      <a:r>
                        <a:rPr lang="en-US" dirty="0"/>
                        <a:t>0</a:t>
                      </a:r>
                    </a:p>
                  </a:txBody>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tc>
                <a:tc>
                  <a:txBody>
                    <a:bodyPr/>
                    <a:lstStyle/>
                    <a:p>
                      <a:r>
                        <a:rPr lang="en-US" b="0" dirty="0"/>
                        <a:t>1</a:t>
                      </a:r>
                    </a:p>
                  </a:txBody>
                  <a:tcPr>
                    <a:lnR w="12700" cap="flat" cmpd="sng" algn="ctr">
                      <a:solidFill>
                        <a:schemeClr val="tx1"/>
                      </a:solidFill>
                      <a:prstDash val="solid"/>
                      <a:round/>
                      <a:headEnd type="none" w="med" len="med"/>
                      <a:tailEnd type="none" w="med" len="med"/>
                    </a:lnR>
                  </a:tcPr>
                </a:tc>
                <a:tc>
                  <a:txBody>
                    <a:bodyPr/>
                    <a:lstStyle/>
                    <a:p>
                      <a:r>
                        <a:rPr lang="en-US" b="1" dirty="0"/>
                        <a:t>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619394327"/>
                  </a:ext>
                </a:extLst>
              </a:tr>
              <a:tr h="370840">
                <a:tc>
                  <a:txBody>
                    <a:bodyPr/>
                    <a:lstStyle/>
                    <a:p>
                      <a:r>
                        <a:rPr lang="en-US" dirty="0"/>
                        <a:t>0</a:t>
                      </a:r>
                    </a:p>
                  </a:txBody>
                  <a:tcPr/>
                </a:tc>
                <a:tc>
                  <a:txBody>
                    <a:bodyPr/>
                    <a:lstStyle/>
                    <a:p>
                      <a:r>
                        <a:rPr lang="en-US" dirty="0"/>
                        <a:t>1</a:t>
                      </a:r>
                    </a:p>
                  </a:txBody>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tc>
                <a:tc>
                  <a:txBody>
                    <a:bodyPr/>
                    <a:lstStyle/>
                    <a:p>
                      <a:r>
                        <a:rPr lang="en-US" b="0" dirty="0"/>
                        <a:t>1</a:t>
                      </a:r>
                    </a:p>
                  </a:txBody>
                  <a:tcPr>
                    <a:lnR w="12700" cap="flat" cmpd="sng" algn="ctr">
                      <a:solidFill>
                        <a:schemeClr val="tx1"/>
                      </a:solidFill>
                      <a:prstDash val="solid"/>
                      <a:round/>
                      <a:headEnd type="none" w="med" len="med"/>
                      <a:tailEnd type="none" w="med" len="med"/>
                    </a:lnR>
                  </a:tcPr>
                </a:tc>
                <a:tc>
                  <a:txBody>
                    <a:bodyPr/>
                    <a:lstStyle/>
                    <a:p>
                      <a:r>
                        <a:rPr lang="en-US" b="1" dirty="0"/>
                        <a:t>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41606074"/>
                  </a:ext>
                </a:extLst>
              </a:tr>
              <a:tr h="370840">
                <a:tc>
                  <a:txBody>
                    <a:bodyPr/>
                    <a:lstStyle/>
                    <a:p>
                      <a:r>
                        <a:rPr lang="en-US" dirty="0"/>
                        <a:t>0</a:t>
                      </a:r>
                    </a:p>
                  </a:txBody>
                  <a:tcPr/>
                </a:tc>
                <a:tc>
                  <a:txBody>
                    <a:bodyPr/>
                    <a:lstStyle/>
                    <a:p>
                      <a:r>
                        <a:rPr lang="en-US" dirty="0"/>
                        <a:t>1</a:t>
                      </a:r>
                    </a:p>
                  </a:txBody>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dirty="0"/>
                        <a:t>1</a:t>
                      </a:r>
                    </a:p>
                  </a:txBody>
                  <a:tcPr>
                    <a:lnL w="12700" cap="flat" cmpd="sng" algn="ctr">
                      <a:solidFill>
                        <a:schemeClr val="tx1"/>
                      </a:solidFill>
                      <a:prstDash val="solid"/>
                      <a:round/>
                      <a:headEnd type="none" w="med" len="med"/>
                      <a:tailEnd type="none" w="med" len="med"/>
                    </a:lnL>
                  </a:tcPr>
                </a:tc>
                <a:tc>
                  <a:txBody>
                    <a:bodyPr/>
                    <a:lstStyle/>
                    <a:p>
                      <a:r>
                        <a:rPr lang="en-US" dirty="0"/>
                        <a:t>0</a:t>
                      </a:r>
                    </a:p>
                  </a:txBody>
                  <a:tcPr/>
                </a:tc>
                <a:tc>
                  <a:txBody>
                    <a:bodyPr/>
                    <a:lstStyle/>
                    <a:p>
                      <a:r>
                        <a:rPr lang="en-US" b="0" dirty="0"/>
                        <a:t>1</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95384838"/>
                  </a:ext>
                </a:extLst>
              </a:tr>
              <a:tr h="370840">
                <a:tc>
                  <a:txBody>
                    <a:bodyPr/>
                    <a:lstStyle/>
                    <a:p>
                      <a:r>
                        <a:rPr lang="en-US" dirty="0"/>
                        <a:t>1</a:t>
                      </a:r>
                    </a:p>
                  </a:txBody>
                  <a:tcPr/>
                </a:tc>
                <a:tc>
                  <a:txBody>
                    <a:bodyPr/>
                    <a:lstStyle/>
                    <a:p>
                      <a:r>
                        <a:rPr lang="en-US" dirty="0"/>
                        <a:t>0</a:t>
                      </a:r>
                    </a:p>
                  </a:txBody>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tc>
                <a:tc>
                  <a:txBody>
                    <a:bodyPr/>
                    <a:lstStyle/>
                    <a:p>
                      <a:r>
                        <a:rPr lang="en-US" b="0" dirty="0"/>
                        <a:t>0</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62535147"/>
                  </a:ext>
                </a:extLst>
              </a:tr>
              <a:tr h="370840">
                <a:tc>
                  <a:txBody>
                    <a:bodyPr/>
                    <a:lstStyle/>
                    <a:p>
                      <a:r>
                        <a:rPr lang="en-US" dirty="0"/>
                        <a:t>1</a:t>
                      </a:r>
                    </a:p>
                  </a:txBody>
                  <a:tcPr/>
                </a:tc>
                <a:tc>
                  <a:txBody>
                    <a:bodyPr/>
                    <a:lstStyle/>
                    <a:p>
                      <a:r>
                        <a:rPr lang="en-US" dirty="0"/>
                        <a:t>0</a:t>
                      </a:r>
                    </a:p>
                  </a:txBody>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tc>
                <a:tc>
                  <a:txBody>
                    <a:bodyPr/>
                    <a:lstStyle/>
                    <a:p>
                      <a:r>
                        <a:rPr lang="en-US" b="0" dirty="0"/>
                        <a:t>0</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343697568"/>
                  </a:ext>
                </a:extLst>
              </a:tr>
              <a:tr h="370840">
                <a:tc>
                  <a:txBody>
                    <a:bodyPr/>
                    <a:lstStyle/>
                    <a:p>
                      <a:r>
                        <a:rPr lang="en-US" dirty="0"/>
                        <a:t>1</a:t>
                      </a:r>
                    </a:p>
                  </a:txBody>
                  <a:tcPr/>
                </a:tc>
                <a:tc>
                  <a:txBody>
                    <a:bodyPr/>
                    <a:lstStyle/>
                    <a:p>
                      <a:r>
                        <a:rPr lang="en-US" dirty="0"/>
                        <a:t>1</a:t>
                      </a:r>
                    </a:p>
                  </a:txBody>
                  <a:tcPr/>
                </a:tc>
                <a:tc>
                  <a:txBody>
                    <a:bodyPr/>
                    <a:lstStyle/>
                    <a:p>
                      <a:r>
                        <a:rPr lang="en-US" dirty="0"/>
                        <a:t>0</a:t>
                      </a:r>
                    </a:p>
                  </a:txBody>
                  <a:tcPr>
                    <a:lnR w="12700" cap="flat" cmpd="sng" algn="ctr">
                      <a:solidFill>
                        <a:schemeClr val="tx1"/>
                      </a:solidFill>
                      <a:prstDash val="solid"/>
                      <a:round/>
                      <a:headEnd type="none" w="med" len="med"/>
                      <a:tailEnd type="none" w="med" len="med"/>
                    </a:lnR>
                  </a:tcPr>
                </a:tc>
                <a:tc>
                  <a:txBody>
                    <a:bodyPr/>
                    <a:lstStyle/>
                    <a:p>
                      <a:r>
                        <a:rPr lang="en-US" dirty="0"/>
                        <a:t>0</a:t>
                      </a:r>
                    </a:p>
                  </a:txBody>
                  <a:tcPr>
                    <a:lnL w="12700" cap="flat" cmpd="sng" algn="ctr">
                      <a:solidFill>
                        <a:schemeClr val="tx1"/>
                      </a:solidFill>
                      <a:prstDash val="solid"/>
                      <a:round/>
                      <a:headEnd type="none" w="med" len="med"/>
                      <a:tailEnd type="none" w="med" len="med"/>
                    </a:lnL>
                  </a:tcPr>
                </a:tc>
                <a:tc>
                  <a:txBody>
                    <a:bodyPr/>
                    <a:lstStyle/>
                    <a:p>
                      <a:r>
                        <a:rPr lang="en-US" dirty="0"/>
                        <a:t>1</a:t>
                      </a:r>
                    </a:p>
                  </a:txBody>
                  <a:tcPr/>
                </a:tc>
                <a:tc>
                  <a:txBody>
                    <a:bodyPr/>
                    <a:lstStyle/>
                    <a:p>
                      <a:r>
                        <a:rPr lang="en-US" b="0" dirty="0"/>
                        <a:t>0</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63943788"/>
                  </a:ext>
                </a:extLst>
              </a:tr>
              <a:tr h="370840">
                <a:tc>
                  <a:txBody>
                    <a:bodyPr/>
                    <a:lstStyle/>
                    <a:p>
                      <a:r>
                        <a:rPr lang="en-US" dirty="0"/>
                        <a:t>1</a:t>
                      </a:r>
                    </a:p>
                  </a:txBody>
                  <a:tcPr/>
                </a:tc>
                <a:tc>
                  <a:txBody>
                    <a:bodyPr/>
                    <a:lstStyle/>
                    <a:p>
                      <a:r>
                        <a:rPr lang="en-US" dirty="0"/>
                        <a:t>1</a:t>
                      </a:r>
                    </a:p>
                  </a:txBody>
                  <a:tcPr/>
                </a:tc>
                <a:tc>
                  <a:txBody>
                    <a:bodyPr/>
                    <a:lstStyle/>
                    <a:p>
                      <a:r>
                        <a:rPr lang="en-US" dirty="0"/>
                        <a:t>1</a:t>
                      </a:r>
                    </a:p>
                  </a:txBody>
                  <a:tcPr>
                    <a:lnR w="12700" cap="flat" cmpd="sng" algn="ctr">
                      <a:solidFill>
                        <a:schemeClr val="tx1"/>
                      </a:solidFill>
                      <a:prstDash val="solid"/>
                      <a:round/>
                      <a:headEnd type="none" w="med" len="med"/>
                      <a:tailEnd type="none" w="med" len="med"/>
                    </a:lnR>
                  </a:tcPr>
                </a:tc>
                <a:tc>
                  <a:txBody>
                    <a:bodyPr/>
                    <a:lstStyle/>
                    <a:p>
                      <a:r>
                        <a:rPr lang="en-US" dirty="0"/>
                        <a:t>1</a:t>
                      </a:r>
                    </a:p>
                  </a:txBody>
                  <a:tcPr>
                    <a:lnL w="12700" cap="flat" cmpd="sng" algn="ctr">
                      <a:solidFill>
                        <a:schemeClr val="tx1"/>
                      </a:solidFill>
                      <a:prstDash val="solid"/>
                      <a:round/>
                      <a:headEnd type="none" w="med" len="med"/>
                      <a:tailEnd type="none" w="med" len="med"/>
                    </a:lnL>
                  </a:tcPr>
                </a:tc>
                <a:tc>
                  <a:txBody>
                    <a:bodyPr/>
                    <a:lstStyle/>
                    <a:p>
                      <a:r>
                        <a:rPr lang="en-US" dirty="0"/>
                        <a:t>0</a:t>
                      </a:r>
                    </a:p>
                  </a:txBody>
                  <a:tcPr/>
                </a:tc>
                <a:tc>
                  <a:txBody>
                    <a:bodyPr/>
                    <a:lstStyle/>
                    <a:p>
                      <a:r>
                        <a:rPr lang="en-US" b="0" dirty="0"/>
                        <a:t>0</a:t>
                      </a:r>
                    </a:p>
                  </a:txBody>
                  <a:tcPr>
                    <a:lnR w="12700" cap="flat" cmpd="sng" algn="ctr">
                      <a:solidFill>
                        <a:schemeClr val="tx1"/>
                      </a:solidFill>
                      <a:prstDash val="solid"/>
                      <a:round/>
                      <a:headEnd type="none" w="med" len="med"/>
                      <a:tailEnd type="none" w="med" len="med"/>
                    </a:lnR>
                  </a:tcPr>
                </a:tc>
                <a:tc>
                  <a:txBody>
                    <a:bodyPr/>
                    <a:lstStyle/>
                    <a:p>
                      <a:r>
                        <a:rPr lang="en-US" b="1" dirty="0"/>
                        <a:t>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837678984"/>
                  </a:ext>
                </a:extLst>
              </a:tr>
            </a:tbl>
          </a:graphicData>
        </a:graphic>
      </p:graphicFrame>
    </p:spTree>
    <p:extLst>
      <p:ext uri="{BB962C8B-B14F-4D97-AF65-F5344CB8AC3E}">
        <p14:creationId xmlns:p14="http://schemas.microsoft.com/office/powerpoint/2010/main" val="3319925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6351F-372C-1848-A828-47EC593A9FD1}"/>
              </a:ext>
            </a:extLst>
          </p:cNvPr>
          <p:cNvSpPr>
            <a:spLocks noGrp="1"/>
          </p:cNvSpPr>
          <p:nvPr>
            <p:ph type="title"/>
          </p:nvPr>
        </p:nvSpPr>
        <p:spPr/>
        <p:txBody>
          <a:bodyPr/>
          <a:lstStyle/>
          <a:p>
            <a:r>
              <a:rPr lang="en-US" dirty="0"/>
              <a:t>Registers (State Elements)</a:t>
            </a:r>
          </a:p>
        </p:txBody>
      </p:sp>
      <p:sp>
        <p:nvSpPr>
          <p:cNvPr id="3" name="Content Placeholder 2">
            <a:extLst>
              <a:ext uri="{FF2B5EF4-FFF2-40B4-BE49-F238E27FC236}">
                <a16:creationId xmlns:a16="http://schemas.microsoft.com/office/drawing/2014/main" id="{0B65A2FE-1E1E-A74C-9F11-5C6389E9FC86}"/>
              </a:ext>
            </a:extLst>
          </p:cNvPr>
          <p:cNvSpPr>
            <a:spLocks noGrp="1"/>
          </p:cNvSpPr>
          <p:nvPr>
            <p:ph sz="half" idx="1"/>
          </p:nvPr>
        </p:nvSpPr>
        <p:spPr>
          <a:xfrm>
            <a:off x="838200" y="1825624"/>
            <a:ext cx="5181600" cy="4765675"/>
          </a:xfrm>
        </p:spPr>
        <p:txBody>
          <a:bodyPr>
            <a:normAutofit fontScale="92500" lnSpcReduction="10000"/>
          </a:bodyPr>
          <a:lstStyle/>
          <a:p>
            <a:r>
              <a:rPr lang="en-US" dirty="0"/>
              <a:t>Combinational logic is great but what about making decisions based on past inputs?</a:t>
            </a:r>
          </a:p>
          <a:p>
            <a:r>
              <a:rPr lang="en-US" dirty="0"/>
              <a:t>We need a way to store information!</a:t>
            </a:r>
          </a:p>
          <a:p>
            <a:r>
              <a:rPr lang="en-US" dirty="0"/>
              <a:t>Registers (</a:t>
            </a:r>
            <a:r>
              <a:rPr lang="en-US" dirty="0" err="1"/>
              <a:t>FlipFlops</a:t>
            </a:r>
            <a:r>
              <a:rPr lang="en-US" dirty="0"/>
              <a:t>) act as a storage element</a:t>
            </a:r>
          </a:p>
          <a:p>
            <a:pPr lvl="1"/>
            <a:r>
              <a:rPr lang="en-US" dirty="0"/>
              <a:t>Move the input to the output at a the 0 to 1 transition of a “load” line</a:t>
            </a:r>
          </a:p>
          <a:p>
            <a:pPr lvl="2"/>
            <a:r>
              <a:rPr lang="en-US" dirty="0"/>
              <a:t>There is some delay doing this</a:t>
            </a:r>
          </a:p>
          <a:p>
            <a:pPr lvl="1"/>
            <a:r>
              <a:rPr lang="en-US" dirty="0"/>
              <a:t>Hold the output until the next 0 to 1 transition of the “load” line</a:t>
            </a:r>
          </a:p>
          <a:p>
            <a:pPr lvl="1"/>
            <a:r>
              <a:rPr lang="en-US" dirty="0"/>
              <a:t>The “load” line is typically connected to the clock (</a:t>
            </a:r>
            <a:r>
              <a:rPr lang="en-US" dirty="0" err="1"/>
              <a:t>clk</a:t>
            </a:r>
            <a:r>
              <a:rPr lang="en-US" dirty="0"/>
              <a:t>)</a:t>
            </a:r>
          </a:p>
          <a:p>
            <a:pPr lvl="1"/>
            <a:endParaRPr lang="en-US" dirty="0"/>
          </a:p>
        </p:txBody>
      </p:sp>
      <p:sp>
        <p:nvSpPr>
          <p:cNvPr id="30" name="TextBox 29">
            <a:extLst>
              <a:ext uri="{FF2B5EF4-FFF2-40B4-BE49-F238E27FC236}">
                <a16:creationId xmlns:a16="http://schemas.microsoft.com/office/drawing/2014/main" id="{7C1AE7CE-072E-B44D-A81B-63B75A6A3AD0}"/>
              </a:ext>
            </a:extLst>
          </p:cNvPr>
          <p:cNvSpPr txBox="1"/>
          <p:nvPr/>
        </p:nvSpPr>
        <p:spPr>
          <a:xfrm>
            <a:off x="7385470" y="5208466"/>
            <a:ext cx="439544" cy="369332"/>
          </a:xfrm>
          <a:prstGeom prst="rect">
            <a:avLst/>
          </a:prstGeom>
          <a:noFill/>
        </p:spPr>
        <p:txBody>
          <a:bodyPr wrap="square" rtlCol="0">
            <a:spAutoFit/>
          </a:bodyPr>
          <a:lstStyle/>
          <a:p>
            <a:r>
              <a:rPr lang="en-US" dirty="0" err="1"/>
              <a:t>clk</a:t>
            </a:r>
            <a:endParaRPr lang="en-US" dirty="0"/>
          </a:p>
        </p:txBody>
      </p:sp>
      <p:sp>
        <p:nvSpPr>
          <p:cNvPr id="31" name="TextBox 30">
            <a:extLst>
              <a:ext uri="{FF2B5EF4-FFF2-40B4-BE49-F238E27FC236}">
                <a16:creationId xmlns:a16="http://schemas.microsoft.com/office/drawing/2014/main" id="{D26AE44C-A3D3-C34A-985C-BA778050D33A}"/>
              </a:ext>
            </a:extLst>
          </p:cNvPr>
          <p:cNvSpPr txBox="1"/>
          <p:nvPr/>
        </p:nvSpPr>
        <p:spPr>
          <a:xfrm>
            <a:off x="7435163" y="4454425"/>
            <a:ext cx="340158" cy="369332"/>
          </a:xfrm>
          <a:prstGeom prst="rect">
            <a:avLst/>
          </a:prstGeom>
          <a:noFill/>
        </p:spPr>
        <p:txBody>
          <a:bodyPr wrap="square" rtlCol="0">
            <a:spAutoFit/>
          </a:bodyPr>
          <a:lstStyle/>
          <a:p>
            <a:r>
              <a:rPr lang="en-US" dirty="0"/>
              <a:t>Q</a:t>
            </a:r>
          </a:p>
        </p:txBody>
      </p:sp>
      <p:sp>
        <p:nvSpPr>
          <p:cNvPr id="32" name="TextBox 31">
            <a:extLst>
              <a:ext uri="{FF2B5EF4-FFF2-40B4-BE49-F238E27FC236}">
                <a16:creationId xmlns:a16="http://schemas.microsoft.com/office/drawing/2014/main" id="{BDE9CC5D-E096-0148-BD2B-C21CBBCF83FB}"/>
              </a:ext>
            </a:extLst>
          </p:cNvPr>
          <p:cNvSpPr txBox="1"/>
          <p:nvPr/>
        </p:nvSpPr>
        <p:spPr>
          <a:xfrm>
            <a:off x="7435163" y="3700384"/>
            <a:ext cx="327334" cy="369332"/>
          </a:xfrm>
          <a:prstGeom prst="rect">
            <a:avLst/>
          </a:prstGeom>
          <a:noFill/>
        </p:spPr>
        <p:txBody>
          <a:bodyPr wrap="square" rtlCol="0">
            <a:spAutoFit/>
          </a:bodyPr>
          <a:lstStyle/>
          <a:p>
            <a:r>
              <a:rPr lang="en-US" dirty="0"/>
              <a:t>D</a:t>
            </a:r>
          </a:p>
        </p:txBody>
      </p:sp>
      <p:cxnSp>
        <p:nvCxnSpPr>
          <p:cNvPr id="34" name="Straight Connector 33">
            <a:extLst>
              <a:ext uri="{FF2B5EF4-FFF2-40B4-BE49-F238E27FC236}">
                <a16:creationId xmlns:a16="http://schemas.microsoft.com/office/drawing/2014/main" id="{45410954-D0EA-D044-99EA-3C7F99DA0974}"/>
              </a:ext>
            </a:extLst>
          </p:cNvPr>
          <p:cNvCxnSpPr>
            <a:cxnSpLocks/>
          </p:cNvCxnSpPr>
          <p:nvPr/>
        </p:nvCxnSpPr>
        <p:spPr>
          <a:xfrm>
            <a:off x="7938124" y="5577798"/>
            <a:ext cx="431074" cy="0"/>
          </a:xfrm>
          <a:prstGeom prst="line">
            <a:avLst/>
          </a:prstGeom>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B2CB41A2-0ECC-654E-A212-3B0FE99E7C33}"/>
              </a:ext>
            </a:extLst>
          </p:cNvPr>
          <p:cNvCxnSpPr>
            <a:cxnSpLocks/>
          </p:cNvCxnSpPr>
          <p:nvPr/>
        </p:nvCxnSpPr>
        <p:spPr>
          <a:xfrm flipV="1">
            <a:off x="8369198" y="5189751"/>
            <a:ext cx="98762" cy="388048"/>
          </a:xfrm>
          <a:prstGeom prst="line">
            <a:avLst/>
          </a:prstGeom>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FB13EE40-D879-A04D-86E5-00899C43F840}"/>
              </a:ext>
            </a:extLst>
          </p:cNvPr>
          <p:cNvCxnSpPr>
            <a:cxnSpLocks/>
          </p:cNvCxnSpPr>
          <p:nvPr/>
        </p:nvCxnSpPr>
        <p:spPr>
          <a:xfrm>
            <a:off x="8449208" y="5189751"/>
            <a:ext cx="376291" cy="0"/>
          </a:xfrm>
          <a:prstGeom prst="line">
            <a:avLst/>
          </a:prstGeom>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08EB970B-C94D-D646-8074-98CA3865FE0E}"/>
              </a:ext>
            </a:extLst>
          </p:cNvPr>
          <p:cNvCxnSpPr>
            <a:cxnSpLocks/>
          </p:cNvCxnSpPr>
          <p:nvPr/>
        </p:nvCxnSpPr>
        <p:spPr>
          <a:xfrm>
            <a:off x="8908806" y="5577798"/>
            <a:ext cx="431074" cy="0"/>
          </a:xfrm>
          <a:prstGeom prst="line">
            <a:avLst/>
          </a:prstGeom>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07FF0CAB-C707-424E-8FA9-7B15EE145311}"/>
              </a:ext>
            </a:extLst>
          </p:cNvPr>
          <p:cNvCxnSpPr>
            <a:cxnSpLocks/>
          </p:cNvCxnSpPr>
          <p:nvPr/>
        </p:nvCxnSpPr>
        <p:spPr>
          <a:xfrm flipH="1" flipV="1">
            <a:off x="8823897" y="5189751"/>
            <a:ext cx="84909" cy="388048"/>
          </a:xfrm>
          <a:prstGeom prst="line">
            <a:avLst/>
          </a:prstGeom>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FD018A2A-2D93-A446-AD82-DFBCDAD66953}"/>
              </a:ext>
            </a:extLst>
          </p:cNvPr>
          <p:cNvCxnSpPr>
            <a:cxnSpLocks/>
          </p:cNvCxnSpPr>
          <p:nvPr/>
        </p:nvCxnSpPr>
        <p:spPr>
          <a:xfrm>
            <a:off x="7990376" y="3701688"/>
            <a:ext cx="653482" cy="0"/>
          </a:xfrm>
          <a:prstGeom prst="line">
            <a:avLst/>
          </a:prstGeom>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9FEF07B5-1510-2A44-AF89-EE621771C6B3}"/>
              </a:ext>
            </a:extLst>
          </p:cNvPr>
          <p:cNvCxnSpPr>
            <a:cxnSpLocks/>
          </p:cNvCxnSpPr>
          <p:nvPr/>
        </p:nvCxnSpPr>
        <p:spPr>
          <a:xfrm>
            <a:off x="7990376" y="4041435"/>
            <a:ext cx="653482" cy="0"/>
          </a:xfrm>
          <a:prstGeom prst="line">
            <a:avLst/>
          </a:prstGeom>
        </p:spPr>
        <p:style>
          <a:lnRef idx="1">
            <a:schemeClr val="dk1"/>
          </a:lnRef>
          <a:fillRef idx="0">
            <a:schemeClr val="dk1"/>
          </a:fillRef>
          <a:effectRef idx="0">
            <a:schemeClr val="dk1"/>
          </a:effectRef>
          <a:fontRef idx="minor">
            <a:schemeClr val="tx1"/>
          </a:fontRef>
        </p:style>
      </p:cxnSp>
      <p:grpSp>
        <p:nvGrpSpPr>
          <p:cNvPr id="156" name="Group 155">
            <a:extLst>
              <a:ext uri="{FF2B5EF4-FFF2-40B4-BE49-F238E27FC236}">
                <a16:creationId xmlns:a16="http://schemas.microsoft.com/office/drawing/2014/main" id="{B94405E4-1846-F14B-9AF4-E85C70AB3789}"/>
              </a:ext>
            </a:extLst>
          </p:cNvPr>
          <p:cNvGrpSpPr/>
          <p:nvPr/>
        </p:nvGrpSpPr>
        <p:grpSpPr>
          <a:xfrm>
            <a:off x="8004690" y="2011796"/>
            <a:ext cx="1808231" cy="1239431"/>
            <a:chOff x="8561833" y="2034699"/>
            <a:chExt cx="1808231" cy="1239431"/>
          </a:xfrm>
        </p:grpSpPr>
        <p:sp>
          <p:nvSpPr>
            <p:cNvPr id="5" name="Rectangle 4">
              <a:extLst>
                <a:ext uri="{FF2B5EF4-FFF2-40B4-BE49-F238E27FC236}">
                  <a16:creationId xmlns:a16="http://schemas.microsoft.com/office/drawing/2014/main" id="{34729F9F-F921-D444-B1C1-4307F502AB08}"/>
                </a:ext>
              </a:extLst>
            </p:cNvPr>
            <p:cNvSpPr/>
            <p:nvPr/>
          </p:nvSpPr>
          <p:spPr>
            <a:xfrm>
              <a:off x="8957642" y="2034699"/>
              <a:ext cx="1104900" cy="8382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EE692580-9AE0-CF4A-8DB6-BA9920728D2C}"/>
                </a:ext>
              </a:extLst>
            </p:cNvPr>
            <p:cNvSpPr txBox="1"/>
            <p:nvPr/>
          </p:nvSpPr>
          <p:spPr>
            <a:xfrm>
              <a:off x="8957642" y="2238916"/>
              <a:ext cx="373820" cy="461665"/>
            </a:xfrm>
            <a:prstGeom prst="rect">
              <a:avLst/>
            </a:prstGeom>
            <a:noFill/>
          </p:spPr>
          <p:txBody>
            <a:bodyPr wrap="none" rtlCol="0">
              <a:spAutoFit/>
            </a:bodyPr>
            <a:lstStyle/>
            <a:p>
              <a:r>
                <a:rPr lang="en-US" sz="2400" dirty="0"/>
                <a:t>D</a:t>
              </a:r>
              <a:endParaRPr lang="en-US" dirty="0"/>
            </a:p>
          </p:txBody>
        </p:sp>
        <p:sp>
          <p:nvSpPr>
            <p:cNvPr id="7" name="TextBox 6">
              <a:extLst>
                <a:ext uri="{FF2B5EF4-FFF2-40B4-BE49-F238E27FC236}">
                  <a16:creationId xmlns:a16="http://schemas.microsoft.com/office/drawing/2014/main" id="{73A8A54A-5BF6-1849-AE26-E6DD83570746}"/>
                </a:ext>
              </a:extLst>
            </p:cNvPr>
            <p:cNvSpPr txBox="1"/>
            <p:nvPr/>
          </p:nvSpPr>
          <p:spPr>
            <a:xfrm>
              <a:off x="9671088" y="2225853"/>
              <a:ext cx="391454" cy="461665"/>
            </a:xfrm>
            <a:prstGeom prst="rect">
              <a:avLst/>
            </a:prstGeom>
            <a:noFill/>
          </p:spPr>
          <p:txBody>
            <a:bodyPr wrap="none" rtlCol="0">
              <a:spAutoFit/>
            </a:bodyPr>
            <a:lstStyle/>
            <a:p>
              <a:r>
                <a:rPr lang="en-US" sz="2400" dirty="0"/>
                <a:t>Q</a:t>
              </a:r>
            </a:p>
          </p:txBody>
        </p:sp>
        <p:cxnSp>
          <p:nvCxnSpPr>
            <p:cNvPr id="9" name="Straight Connector 8">
              <a:extLst>
                <a:ext uri="{FF2B5EF4-FFF2-40B4-BE49-F238E27FC236}">
                  <a16:creationId xmlns:a16="http://schemas.microsoft.com/office/drawing/2014/main" id="{5D072F36-F0DC-0246-B89D-A011E336A456}"/>
                </a:ext>
              </a:extLst>
            </p:cNvPr>
            <p:cNvCxnSpPr>
              <a:cxnSpLocks/>
            </p:cNvCxnSpPr>
            <p:nvPr/>
          </p:nvCxnSpPr>
          <p:spPr>
            <a:xfrm flipV="1">
              <a:off x="9318505" y="2592593"/>
              <a:ext cx="191587" cy="280306"/>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AFBA6B4-9640-494E-B68F-E074128F7B5F}"/>
                </a:ext>
              </a:extLst>
            </p:cNvPr>
            <p:cNvCxnSpPr>
              <a:cxnSpLocks/>
            </p:cNvCxnSpPr>
            <p:nvPr/>
          </p:nvCxnSpPr>
          <p:spPr>
            <a:xfrm flipH="1" flipV="1">
              <a:off x="9510092" y="2592593"/>
              <a:ext cx="182233" cy="280306"/>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63B30029-533E-314C-AF26-A97D94B05C52}"/>
                </a:ext>
              </a:extLst>
            </p:cNvPr>
            <p:cNvCxnSpPr>
              <a:cxnSpLocks/>
              <a:endCxn id="6" idx="1"/>
            </p:cNvCxnSpPr>
            <p:nvPr/>
          </p:nvCxnSpPr>
          <p:spPr>
            <a:xfrm>
              <a:off x="8650120" y="2469749"/>
              <a:ext cx="307522" cy="0"/>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1FCB4B8-9DB5-DE4E-B2E5-D900F81D3EF4}"/>
                </a:ext>
              </a:extLst>
            </p:cNvPr>
            <p:cNvCxnSpPr>
              <a:cxnSpLocks/>
              <a:stCxn id="7" idx="3"/>
            </p:cNvCxnSpPr>
            <p:nvPr/>
          </p:nvCxnSpPr>
          <p:spPr>
            <a:xfrm flipV="1">
              <a:off x="10062542" y="2451055"/>
              <a:ext cx="307522" cy="5631"/>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F625F569-D021-1048-ABBC-D2BB22C72505}"/>
                </a:ext>
              </a:extLst>
            </p:cNvPr>
            <p:cNvCxnSpPr>
              <a:cxnSpLocks/>
            </p:cNvCxnSpPr>
            <p:nvPr/>
          </p:nvCxnSpPr>
          <p:spPr>
            <a:xfrm>
              <a:off x="9318505" y="3077116"/>
              <a:ext cx="191587" cy="1"/>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49246923-FC6A-3445-A96F-E2F6A9460705}"/>
                </a:ext>
              </a:extLst>
            </p:cNvPr>
            <p:cNvCxnSpPr>
              <a:cxnSpLocks/>
              <a:endCxn id="5" idx="2"/>
            </p:cNvCxnSpPr>
            <p:nvPr/>
          </p:nvCxnSpPr>
          <p:spPr>
            <a:xfrm flipV="1">
              <a:off x="9510092" y="2872899"/>
              <a:ext cx="0" cy="204218"/>
            </a:xfrm>
            <a:prstGeom prst="line">
              <a:avLst/>
            </a:prstGeom>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F2EC3C6D-AA95-E04A-B0CC-E706C214C982}"/>
                </a:ext>
              </a:extLst>
            </p:cNvPr>
            <p:cNvSpPr txBox="1"/>
            <p:nvPr/>
          </p:nvSpPr>
          <p:spPr>
            <a:xfrm>
              <a:off x="8924780" y="2904798"/>
              <a:ext cx="439544" cy="369332"/>
            </a:xfrm>
            <a:prstGeom prst="rect">
              <a:avLst/>
            </a:prstGeom>
            <a:noFill/>
          </p:spPr>
          <p:txBody>
            <a:bodyPr wrap="none" rtlCol="0">
              <a:spAutoFit/>
            </a:bodyPr>
            <a:lstStyle/>
            <a:p>
              <a:r>
                <a:rPr lang="en-US" dirty="0" err="1"/>
                <a:t>clk</a:t>
              </a:r>
              <a:endParaRPr lang="en-US" dirty="0"/>
            </a:p>
          </p:txBody>
        </p:sp>
        <p:cxnSp>
          <p:nvCxnSpPr>
            <p:cNvPr id="52" name="Straight Connector 51">
              <a:extLst>
                <a:ext uri="{FF2B5EF4-FFF2-40B4-BE49-F238E27FC236}">
                  <a16:creationId xmlns:a16="http://schemas.microsoft.com/office/drawing/2014/main" id="{A0B645F0-EB51-D54B-9F9B-E6F9FFD758FC}"/>
                </a:ext>
              </a:extLst>
            </p:cNvPr>
            <p:cNvCxnSpPr/>
            <p:nvPr/>
          </p:nvCxnSpPr>
          <p:spPr>
            <a:xfrm flipV="1">
              <a:off x="8702372" y="2365851"/>
              <a:ext cx="134983" cy="226742"/>
            </a:xfrm>
            <a:prstGeom prst="line">
              <a:avLst/>
            </a:prstGeom>
          </p:spPr>
          <p:style>
            <a:lnRef idx="1">
              <a:schemeClr val="dk1"/>
            </a:lnRef>
            <a:fillRef idx="0">
              <a:schemeClr val="dk1"/>
            </a:fillRef>
            <a:effectRef idx="0">
              <a:schemeClr val="dk1"/>
            </a:effectRef>
            <a:fontRef idx="minor">
              <a:schemeClr val="tx1"/>
            </a:fontRef>
          </p:style>
        </p:cxnSp>
        <p:sp>
          <p:nvSpPr>
            <p:cNvPr id="53" name="TextBox 52">
              <a:extLst>
                <a:ext uri="{FF2B5EF4-FFF2-40B4-BE49-F238E27FC236}">
                  <a16:creationId xmlns:a16="http://schemas.microsoft.com/office/drawing/2014/main" id="{D6EAA515-B3AD-FB4E-9BD0-B54926ED7A94}"/>
                </a:ext>
              </a:extLst>
            </p:cNvPr>
            <p:cNvSpPr txBox="1"/>
            <p:nvPr/>
          </p:nvSpPr>
          <p:spPr>
            <a:xfrm>
              <a:off x="8561833" y="2528588"/>
              <a:ext cx="306494" cy="369332"/>
            </a:xfrm>
            <a:prstGeom prst="rect">
              <a:avLst/>
            </a:prstGeom>
            <a:noFill/>
          </p:spPr>
          <p:txBody>
            <a:bodyPr wrap="none" rtlCol="0">
              <a:spAutoFit/>
            </a:bodyPr>
            <a:lstStyle/>
            <a:p>
              <a:r>
                <a:rPr lang="en-US" dirty="0"/>
                <a:t>n</a:t>
              </a:r>
            </a:p>
          </p:txBody>
        </p:sp>
        <p:cxnSp>
          <p:nvCxnSpPr>
            <p:cNvPr id="54" name="Straight Connector 53">
              <a:extLst>
                <a:ext uri="{FF2B5EF4-FFF2-40B4-BE49-F238E27FC236}">
                  <a16:creationId xmlns:a16="http://schemas.microsoft.com/office/drawing/2014/main" id="{3B2A1E1F-1597-994F-B76A-35BD3A330344}"/>
                </a:ext>
              </a:extLst>
            </p:cNvPr>
            <p:cNvCxnSpPr/>
            <p:nvPr/>
          </p:nvCxnSpPr>
          <p:spPr>
            <a:xfrm flipV="1">
              <a:off x="10172490" y="2344051"/>
              <a:ext cx="134983" cy="226742"/>
            </a:xfrm>
            <a:prstGeom prst="line">
              <a:avLst/>
            </a:prstGeom>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54E97A5C-3B7D-FA46-A364-91D3AB37FB2E}"/>
                </a:ext>
              </a:extLst>
            </p:cNvPr>
            <p:cNvSpPr txBox="1"/>
            <p:nvPr/>
          </p:nvSpPr>
          <p:spPr>
            <a:xfrm>
              <a:off x="10031951" y="2506788"/>
              <a:ext cx="306494" cy="369332"/>
            </a:xfrm>
            <a:prstGeom prst="rect">
              <a:avLst/>
            </a:prstGeom>
            <a:noFill/>
          </p:spPr>
          <p:txBody>
            <a:bodyPr wrap="none" rtlCol="0">
              <a:spAutoFit/>
            </a:bodyPr>
            <a:lstStyle/>
            <a:p>
              <a:r>
                <a:rPr lang="en-US" dirty="0"/>
                <a:t>n</a:t>
              </a:r>
            </a:p>
          </p:txBody>
        </p:sp>
      </p:grpSp>
      <p:sp>
        <p:nvSpPr>
          <p:cNvPr id="56" name="TextBox 55">
            <a:extLst>
              <a:ext uri="{FF2B5EF4-FFF2-40B4-BE49-F238E27FC236}">
                <a16:creationId xmlns:a16="http://schemas.microsoft.com/office/drawing/2014/main" id="{1437A3F4-F709-B346-9275-54EE5514E2CA}"/>
              </a:ext>
            </a:extLst>
          </p:cNvPr>
          <p:cNvSpPr txBox="1"/>
          <p:nvPr/>
        </p:nvSpPr>
        <p:spPr>
          <a:xfrm>
            <a:off x="8166274" y="3685993"/>
            <a:ext cx="301686" cy="369332"/>
          </a:xfrm>
          <a:prstGeom prst="rect">
            <a:avLst/>
          </a:prstGeom>
          <a:noFill/>
        </p:spPr>
        <p:txBody>
          <a:bodyPr wrap="square" rtlCol="0">
            <a:spAutoFit/>
          </a:bodyPr>
          <a:lstStyle/>
          <a:p>
            <a:r>
              <a:rPr lang="en-US" dirty="0"/>
              <a:t>0</a:t>
            </a:r>
          </a:p>
        </p:txBody>
      </p:sp>
      <p:cxnSp>
        <p:nvCxnSpPr>
          <p:cNvPr id="57" name="Straight Connector 56">
            <a:extLst>
              <a:ext uri="{FF2B5EF4-FFF2-40B4-BE49-F238E27FC236}">
                <a16:creationId xmlns:a16="http://schemas.microsoft.com/office/drawing/2014/main" id="{9F6A0BDC-B5F0-CC4A-83A5-67C63E6D7377}"/>
              </a:ext>
            </a:extLst>
          </p:cNvPr>
          <p:cNvCxnSpPr>
            <a:cxnSpLocks/>
          </p:cNvCxnSpPr>
          <p:nvPr/>
        </p:nvCxnSpPr>
        <p:spPr>
          <a:xfrm>
            <a:off x="8823897" y="3701688"/>
            <a:ext cx="787354" cy="0"/>
          </a:xfrm>
          <a:prstGeom prst="line">
            <a:avLst/>
          </a:prstGeom>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2D433787-ED62-5F46-8023-CD4820BEE0EE}"/>
              </a:ext>
            </a:extLst>
          </p:cNvPr>
          <p:cNvCxnSpPr>
            <a:cxnSpLocks/>
          </p:cNvCxnSpPr>
          <p:nvPr/>
        </p:nvCxnSpPr>
        <p:spPr>
          <a:xfrm>
            <a:off x="8823897" y="4041435"/>
            <a:ext cx="787354" cy="0"/>
          </a:xfrm>
          <a:prstGeom prst="line">
            <a:avLst/>
          </a:prstGeom>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5B22B764-3892-8146-9A1A-D13F566E1147}"/>
              </a:ext>
            </a:extLst>
          </p:cNvPr>
          <p:cNvCxnSpPr>
            <a:cxnSpLocks/>
          </p:cNvCxnSpPr>
          <p:nvPr/>
        </p:nvCxnSpPr>
        <p:spPr>
          <a:xfrm>
            <a:off x="8643858" y="3701688"/>
            <a:ext cx="175898" cy="339746"/>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5C154289-6BFE-234C-96FE-C0130AB62221}"/>
              </a:ext>
            </a:extLst>
          </p:cNvPr>
          <p:cNvCxnSpPr>
            <a:cxnSpLocks/>
          </p:cNvCxnSpPr>
          <p:nvPr/>
        </p:nvCxnSpPr>
        <p:spPr>
          <a:xfrm flipV="1">
            <a:off x="8643858" y="3710083"/>
            <a:ext cx="180039" cy="331351"/>
          </a:xfrm>
          <a:prstGeom prst="line">
            <a:avLst/>
          </a:prstGeom>
        </p:spPr>
        <p:style>
          <a:lnRef idx="1">
            <a:schemeClr val="dk1"/>
          </a:lnRef>
          <a:fillRef idx="0">
            <a:schemeClr val="dk1"/>
          </a:fillRef>
          <a:effectRef idx="0">
            <a:schemeClr val="dk1"/>
          </a:effectRef>
          <a:fontRef idx="minor">
            <a:schemeClr val="tx1"/>
          </a:fontRef>
        </p:style>
      </p:cxnSp>
      <p:cxnSp>
        <p:nvCxnSpPr>
          <p:cNvPr id="93" name="Straight Connector 92">
            <a:extLst>
              <a:ext uri="{FF2B5EF4-FFF2-40B4-BE49-F238E27FC236}">
                <a16:creationId xmlns:a16="http://schemas.microsoft.com/office/drawing/2014/main" id="{F1C03DCD-4D8A-284C-A7A4-3C58B093DC4A}"/>
              </a:ext>
            </a:extLst>
          </p:cNvPr>
          <p:cNvCxnSpPr>
            <a:cxnSpLocks/>
          </p:cNvCxnSpPr>
          <p:nvPr/>
        </p:nvCxnSpPr>
        <p:spPr>
          <a:xfrm flipV="1">
            <a:off x="9339880" y="5185456"/>
            <a:ext cx="98762" cy="388048"/>
          </a:xfrm>
          <a:prstGeom prst="line">
            <a:avLst/>
          </a:prstGeom>
        </p:spPr>
        <p:style>
          <a:lnRef idx="1">
            <a:schemeClr val="dk1"/>
          </a:lnRef>
          <a:fillRef idx="0">
            <a:schemeClr val="dk1"/>
          </a:fillRef>
          <a:effectRef idx="0">
            <a:schemeClr val="dk1"/>
          </a:effectRef>
          <a:fontRef idx="minor">
            <a:schemeClr val="tx1"/>
          </a:fontRef>
        </p:style>
      </p:cxnSp>
      <p:cxnSp>
        <p:nvCxnSpPr>
          <p:cNvPr id="94" name="Straight Connector 93">
            <a:extLst>
              <a:ext uri="{FF2B5EF4-FFF2-40B4-BE49-F238E27FC236}">
                <a16:creationId xmlns:a16="http://schemas.microsoft.com/office/drawing/2014/main" id="{34DBA081-CBFD-FB4F-987A-E0560FAF7CB2}"/>
              </a:ext>
            </a:extLst>
          </p:cNvPr>
          <p:cNvCxnSpPr>
            <a:cxnSpLocks/>
          </p:cNvCxnSpPr>
          <p:nvPr/>
        </p:nvCxnSpPr>
        <p:spPr>
          <a:xfrm>
            <a:off x="9419890" y="5185456"/>
            <a:ext cx="376291" cy="0"/>
          </a:xfrm>
          <a:prstGeom prst="line">
            <a:avLst/>
          </a:prstGeom>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1D65E395-6B11-B948-9B71-E632C7716B93}"/>
              </a:ext>
            </a:extLst>
          </p:cNvPr>
          <p:cNvCxnSpPr>
            <a:cxnSpLocks/>
          </p:cNvCxnSpPr>
          <p:nvPr/>
        </p:nvCxnSpPr>
        <p:spPr>
          <a:xfrm>
            <a:off x="9879488" y="5573504"/>
            <a:ext cx="431074" cy="0"/>
          </a:xfrm>
          <a:prstGeom prst="line">
            <a:avLst/>
          </a:prstGeom>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26F983EF-F0AB-D24A-97E2-6ABA32A0457C}"/>
              </a:ext>
            </a:extLst>
          </p:cNvPr>
          <p:cNvCxnSpPr>
            <a:cxnSpLocks/>
          </p:cNvCxnSpPr>
          <p:nvPr/>
        </p:nvCxnSpPr>
        <p:spPr>
          <a:xfrm flipH="1" flipV="1">
            <a:off x="9794579" y="5185457"/>
            <a:ext cx="84909" cy="388048"/>
          </a:xfrm>
          <a:prstGeom prst="line">
            <a:avLst/>
          </a:prstGeom>
        </p:spPr>
        <p:style>
          <a:lnRef idx="1">
            <a:schemeClr val="dk1"/>
          </a:lnRef>
          <a:fillRef idx="0">
            <a:schemeClr val="dk1"/>
          </a:fillRef>
          <a:effectRef idx="0">
            <a:schemeClr val="dk1"/>
          </a:effectRef>
          <a:fontRef idx="minor">
            <a:schemeClr val="tx1"/>
          </a:fontRef>
        </p:style>
      </p:cxnSp>
      <p:sp>
        <p:nvSpPr>
          <p:cNvPr id="110" name="TextBox 109">
            <a:extLst>
              <a:ext uri="{FF2B5EF4-FFF2-40B4-BE49-F238E27FC236}">
                <a16:creationId xmlns:a16="http://schemas.microsoft.com/office/drawing/2014/main" id="{D28B2D62-8916-694D-86CC-DDC4657BEC4B}"/>
              </a:ext>
            </a:extLst>
          </p:cNvPr>
          <p:cNvSpPr txBox="1"/>
          <p:nvPr/>
        </p:nvSpPr>
        <p:spPr>
          <a:xfrm>
            <a:off x="9083327" y="3695097"/>
            <a:ext cx="301686" cy="369332"/>
          </a:xfrm>
          <a:prstGeom prst="rect">
            <a:avLst/>
          </a:prstGeom>
          <a:noFill/>
        </p:spPr>
        <p:txBody>
          <a:bodyPr wrap="none" rtlCol="0">
            <a:spAutoFit/>
          </a:bodyPr>
          <a:lstStyle/>
          <a:p>
            <a:r>
              <a:rPr lang="en-US" dirty="0"/>
              <a:t>1</a:t>
            </a:r>
          </a:p>
        </p:txBody>
      </p:sp>
      <p:cxnSp>
        <p:nvCxnSpPr>
          <p:cNvPr id="111" name="Straight Connector 110">
            <a:extLst>
              <a:ext uri="{FF2B5EF4-FFF2-40B4-BE49-F238E27FC236}">
                <a16:creationId xmlns:a16="http://schemas.microsoft.com/office/drawing/2014/main" id="{1CBE2C00-FB2F-1D4B-8DE7-39C8EBC6226B}"/>
              </a:ext>
            </a:extLst>
          </p:cNvPr>
          <p:cNvCxnSpPr>
            <a:cxnSpLocks/>
          </p:cNvCxnSpPr>
          <p:nvPr/>
        </p:nvCxnSpPr>
        <p:spPr>
          <a:xfrm>
            <a:off x="7990376" y="4467807"/>
            <a:ext cx="466572" cy="0"/>
          </a:xfrm>
          <a:prstGeom prst="line">
            <a:avLst/>
          </a:prstGeom>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E7CA590-FC2B-9446-AA34-CB1D6272BB69}"/>
              </a:ext>
            </a:extLst>
          </p:cNvPr>
          <p:cNvCxnSpPr>
            <a:cxnSpLocks/>
          </p:cNvCxnSpPr>
          <p:nvPr/>
        </p:nvCxnSpPr>
        <p:spPr>
          <a:xfrm>
            <a:off x="7990376" y="4807554"/>
            <a:ext cx="466572" cy="0"/>
          </a:xfrm>
          <a:prstGeom prst="line">
            <a:avLst/>
          </a:prstGeom>
        </p:spPr>
        <p:style>
          <a:lnRef idx="1">
            <a:schemeClr val="dk1"/>
          </a:lnRef>
          <a:fillRef idx="0">
            <a:schemeClr val="dk1"/>
          </a:fillRef>
          <a:effectRef idx="0">
            <a:schemeClr val="dk1"/>
          </a:effectRef>
          <a:fontRef idx="minor">
            <a:schemeClr val="tx1"/>
          </a:fontRef>
        </p:style>
      </p:cxnSp>
      <p:sp>
        <p:nvSpPr>
          <p:cNvPr id="113" name="TextBox 112">
            <a:extLst>
              <a:ext uri="{FF2B5EF4-FFF2-40B4-BE49-F238E27FC236}">
                <a16:creationId xmlns:a16="http://schemas.microsoft.com/office/drawing/2014/main" id="{0A0D035C-D8C5-FF49-B087-89E59E15B0F7}"/>
              </a:ext>
            </a:extLst>
          </p:cNvPr>
          <p:cNvSpPr txBox="1"/>
          <p:nvPr/>
        </p:nvSpPr>
        <p:spPr>
          <a:xfrm>
            <a:off x="8166545" y="4452112"/>
            <a:ext cx="301686" cy="369332"/>
          </a:xfrm>
          <a:prstGeom prst="rect">
            <a:avLst/>
          </a:prstGeom>
          <a:noFill/>
        </p:spPr>
        <p:txBody>
          <a:bodyPr wrap="square" rtlCol="0">
            <a:spAutoFit/>
          </a:bodyPr>
          <a:lstStyle/>
          <a:p>
            <a:r>
              <a:rPr lang="en-US" dirty="0"/>
              <a:t>X</a:t>
            </a:r>
          </a:p>
        </p:txBody>
      </p:sp>
      <p:cxnSp>
        <p:nvCxnSpPr>
          <p:cNvPr id="114" name="Straight Connector 113">
            <a:extLst>
              <a:ext uri="{FF2B5EF4-FFF2-40B4-BE49-F238E27FC236}">
                <a16:creationId xmlns:a16="http://schemas.microsoft.com/office/drawing/2014/main" id="{5322C0C8-AF6D-E34D-9BDD-0C40218B37CF}"/>
              </a:ext>
            </a:extLst>
          </p:cNvPr>
          <p:cNvCxnSpPr>
            <a:cxnSpLocks/>
          </p:cNvCxnSpPr>
          <p:nvPr/>
        </p:nvCxnSpPr>
        <p:spPr>
          <a:xfrm>
            <a:off x="8636987" y="4467807"/>
            <a:ext cx="801655" cy="0"/>
          </a:xfrm>
          <a:prstGeom prst="line">
            <a:avLst/>
          </a:prstGeom>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0E21A7BA-6642-284E-B4E8-7228A71579CB}"/>
              </a:ext>
            </a:extLst>
          </p:cNvPr>
          <p:cNvCxnSpPr>
            <a:cxnSpLocks/>
          </p:cNvCxnSpPr>
          <p:nvPr/>
        </p:nvCxnSpPr>
        <p:spPr>
          <a:xfrm>
            <a:off x="8636987" y="4807554"/>
            <a:ext cx="801655" cy="0"/>
          </a:xfrm>
          <a:prstGeom prst="line">
            <a:avLst/>
          </a:prstGeom>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31124310-4150-4343-A769-EC1CEFDCC240}"/>
              </a:ext>
            </a:extLst>
          </p:cNvPr>
          <p:cNvCxnSpPr>
            <a:cxnSpLocks/>
          </p:cNvCxnSpPr>
          <p:nvPr/>
        </p:nvCxnSpPr>
        <p:spPr>
          <a:xfrm>
            <a:off x="8456948" y="4467807"/>
            <a:ext cx="175898" cy="339746"/>
          </a:xfrm>
          <a:prstGeom prst="line">
            <a:avLst/>
          </a:prstGeom>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FA2ACE51-2B31-8842-86EC-226FF55C449E}"/>
              </a:ext>
            </a:extLst>
          </p:cNvPr>
          <p:cNvCxnSpPr>
            <a:cxnSpLocks/>
          </p:cNvCxnSpPr>
          <p:nvPr/>
        </p:nvCxnSpPr>
        <p:spPr>
          <a:xfrm flipV="1">
            <a:off x="8456948" y="4476202"/>
            <a:ext cx="180039" cy="331351"/>
          </a:xfrm>
          <a:prstGeom prst="line">
            <a:avLst/>
          </a:prstGeom>
        </p:spPr>
        <p:style>
          <a:lnRef idx="1">
            <a:schemeClr val="dk1"/>
          </a:lnRef>
          <a:fillRef idx="0">
            <a:schemeClr val="dk1"/>
          </a:fillRef>
          <a:effectRef idx="0">
            <a:schemeClr val="dk1"/>
          </a:effectRef>
          <a:fontRef idx="minor">
            <a:schemeClr val="tx1"/>
          </a:fontRef>
        </p:style>
      </p:cxnSp>
      <p:sp>
        <p:nvSpPr>
          <p:cNvPr id="118" name="TextBox 117">
            <a:extLst>
              <a:ext uri="{FF2B5EF4-FFF2-40B4-BE49-F238E27FC236}">
                <a16:creationId xmlns:a16="http://schemas.microsoft.com/office/drawing/2014/main" id="{77B7614C-7E3F-9F4C-8A96-36FE197BDE70}"/>
              </a:ext>
            </a:extLst>
          </p:cNvPr>
          <p:cNvSpPr txBox="1"/>
          <p:nvPr/>
        </p:nvSpPr>
        <p:spPr>
          <a:xfrm>
            <a:off x="8896417" y="4461216"/>
            <a:ext cx="301686" cy="369332"/>
          </a:xfrm>
          <a:prstGeom prst="rect">
            <a:avLst/>
          </a:prstGeom>
          <a:noFill/>
        </p:spPr>
        <p:txBody>
          <a:bodyPr wrap="none" rtlCol="0">
            <a:spAutoFit/>
          </a:bodyPr>
          <a:lstStyle/>
          <a:p>
            <a:r>
              <a:rPr lang="en-US" dirty="0"/>
              <a:t>0</a:t>
            </a:r>
          </a:p>
        </p:txBody>
      </p:sp>
      <p:cxnSp>
        <p:nvCxnSpPr>
          <p:cNvPr id="121" name="Straight Connector 120">
            <a:extLst>
              <a:ext uri="{FF2B5EF4-FFF2-40B4-BE49-F238E27FC236}">
                <a16:creationId xmlns:a16="http://schemas.microsoft.com/office/drawing/2014/main" id="{92A0D0F2-1242-B548-B015-A5FE5B35BC0A}"/>
              </a:ext>
            </a:extLst>
          </p:cNvPr>
          <p:cNvCxnSpPr>
            <a:cxnSpLocks/>
          </p:cNvCxnSpPr>
          <p:nvPr/>
        </p:nvCxnSpPr>
        <p:spPr>
          <a:xfrm>
            <a:off x="8429043" y="3542451"/>
            <a:ext cx="0" cy="2188653"/>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4" name="Straight Connector 123">
            <a:extLst>
              <a:ext uri="{FF2B5EF4-FFF2-40B4-BE49-F238E27FC236}">
                <a16:creationId xmlns:a16="http://schemas.microsoft.com/office/drawing/2014/main" id="{80CFEB80-D8A0-B242-8745-61B500FFE68C}"/>
              </a:ext>
            </a:extLst>
          </p:cNvPr>
          <p:cNvCxnSpPr>
            <a:cxnSpLocks/>
          </p:cNvCxnSpPr>
          <p:nvPr/>
        </p:nvCxnSpPr>
        <p:spPr>
          <a:xfrm>
            <a:off x="8535634" y="3542451"/>
            <a:ext cx="0" cy="218865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7" name="Straight Arrow Connector 126">
            <a:extLst>
              <a:ext uri="{FF2B5EF4-FFF2-40B4-BE49-F238E27FC236}">
                <a16:creationId xmlns:a16="http://schemas.microsoft.com/office/drawing/2014/main" id="{3BE8BB30-8074-7A44-93D9-5CD4C21C72FA}"/>
              </a:ext>
            </a:extLst>
          </p:cNvPr>
          <p:cNvCxnSpPr/>
          <p:nvPr/>
        </p:nvCxnSpPr>
        <p:spPr>
          <a:xfrm>
            <a:off x="8204344" y="5663371"/>
            <a:ext cx="225546"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28" name="Straight Arrow Connector 127">
            <a:extLst>
              <a:ext uri="{FF2B5EF4-FFF2-40B4-BE49-F238E27FC236}">
                <a16:creationId xmlns:a16="http://schemas.microsoft.com/office/drawing/2014/main" id="{5113CB59-6F28-854B-B2A7-FC557CD17FCA}"/>
              </a:ext>
            </a:extLst>
          </p:cNvPr>
          <p:cNvCxnSpPr>
            <a:cxnSpLocks/>
          </p:cNvCxnSpPr>
          <p:nvPr/>
        </p:nvCxnSpPr>
        <p:spPr>
          <a:xfrm flipH="1">
            <a:off x="8529916" y="5663371"/>
            <a:ext cx="28406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32" name="Straight Connector 131">
            <a:extLst>
              <a:ext uri="{FF2B5EF4-FFF2-40B4-BE49-F238E27FC236}">
                <a16:creationId xmlns:a16="http://schemas.microsoft.com/office/drawing/2014/main" id="{AC15A89E-F2DD-1442-8A57-9042D34BB597}"/>
              </a:ext>
            </a:extLst>
          </p:cNvPr>
          <p:cNvCxnSpPr>
            <a:cxnSpLocks/>
          </p:cNvCxnSpPr>
          <p:nvPr/>
        </p:nvCxnSpPr>
        <p:spPr>
          <a:xfrm>
            <a:off x="9791290" y="3701687"/>
            <a:ext cx="519272" cy="0"/>
          </a:xfrm>
          <a:prstGeom prst="line">
            <a:avLst/>
          </a:prstGeom>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FF8632C2-AE73-C348-8A54-A14B558CC55F}"/>
              </a:ext>
            </a:extLst>
          </p:cNvPr>
          <p:cNvCxnSpPr>
            <a:cxnSpLocks/>
          </p:cNvCxnSpPr>
          <p:nvPr/>
        </p:nvCxnSpPr>
        <p:spPr>
          <a:xfrm>
            <a:off x="9791290" y="4041434"/>
            <a:ext cx="464147" cy="0"/>
          </a:xfrm>
          <a:prstGeom prst="line">
            <a:avLst/>
          </a:prstGeom>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A18DDDFC-4810-1148-87E8-01D3A0B6B664}"/>
              </a:ext>
            </a:extLst>
          </p:cNvPr>
          <p:cNvCxnSpPr>
            <a:cxnSpLocks/>
          </p:cNvCxnSpPr>
          <p:nvPr/>
        </p:nvCxnSpPr>
        <p:spPr>
          <a:xfrm>
            <a:off x="9611251" y="3701687"/>
            <a:ext cx="175898" cy="339746"/>
          </a:xfrm>
          <a:prstGeom prst="line">
            <a:avLst/>
          </a:prstGeom>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D1ABB52C-9EAE-C548-9061-9688A7AEA3E9}"/>
              </a:ext>
            </a:extLst>
          </p:cNvPr>
          <p:cNvCxnSpPr>
            <a:cxnSpLocks/>
          </p:cNvCxnSpPr>
          <p:nvPr/>
        </p:nvCxnSpPr>
        <p:spPr>
          <a:xfrm flipV="1">
            <a:off x="9611251" y="3710082"/>
            <a:ext cx="180039" cy="331351"/>
          </a:xfrm>
          <a:prstGeom prst="line">
            <a:avLst/>
          </a:prstGeom>
        </p:spPr>
        <p:style>
          <a:lnRef idx="1">
            <a:schemeClr val="dk1"/>
          </a:lnRef>
          <a:fillRef idx="0">
            <a:schemeClr val="dk1"/>
          </a:fillRef>
          <a:effectRef idx="0">
            <a:schemeClr val="dk1"/>
          </a:effectRef>
          <a:fontRef idx="minor">
            <a:schemeClr val="tx1"/>
          </a:fontRef>
        </p:style>
      </p:cxnSp>
      <p:sp>
        <p:nvSpPr>
          <p:cNvPr id="136" name="TextBox 135">
            <a:extLst>
              <a:ext uri="{FF2B5EF4-FFF2-40B4-BE49-F238E27FC236}">
                <a16:creationId xmlns:a16="http://schemas.microsoft.com/office/drawing/2014/main" id="{E64AC9C4-629F-3543-AEA2-241B8E9D276A}"/>
              </a:ext>
            </a:extLst>
          </p:cNvPr>
          <p:cNvSpPr txBox="1"/>
          <p:nvPr/>
        </p:nvSpPr>
        <p:spPr>
          <a:xfrm>
            <a:off x="9916848" y="3695096"/>
            <a:ext cx="301686" cy="369332"/>
          </a:xfrm>
          <a:prstGeom prst="rect">
            <a:avLst/>
          </a:prstGeom>
          <a:noFill/>
        </p:spPr>
        <p:txBody>
          <a:bodyPr wrap="none" rtlCol="0">
            <a:spAutoFit/>
          </a:bodyPr>
          <a:lstStyle/>
          <a:p>
            <a:r>
              <a:rPr lang="en-US" dirty="0"/>
              <a:t>2</a:t>
            </a:r>
          </a:p>
        </p:txBody>
      </p:sp>
      <p:cxnSp>
        <p:nvCxnSpPr>
          <p:cNvPr id="137" name="Straight Connector 136">
            <a:extLst>
              <a:ext uri="{FF2B5EF4-FFF2-40B4-BE49-F238E27FC236}">
                <a16:creationId xmlns:a16="http://schemas.microsoft.com/office/drawing/2014/main" id="{CE63C231-3251-5D43-B12A-9994DFDEC42E}"/>
              </a:ext>
            </a:extLst>
          </p:cNvPr>
          <p:cNvCxnSpPr>
            <a:cxnSpLocks/>
          </p:cNvCxnSpPr>
          <p:nvPr/>
        </p:nvCxnSpPr>
        <p:spPr>
          <a:xfrm>
            <a:off x="9601955" y="4467806"/>
            <a:ext cx="653482" cy="0"/>
          </a:xfrm>
          <a:prstGeom prst="line">
            <a:avLst/>
          </a:prstGeom>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8E47B3C8-B95D-BB48-80DD-588EA8771CD0}"/>
              </a:ext>
            </a:extLst>
          </p:cNvPr>
          <p:cNvCxnSpPr>
            <a:cxnSpLocks/>
          </p:cNvCxnSpPr>
          <p:nvPr/>
        </p:nvCxnSpPr>
        <p:spPr>
          <a:xfrm>
            <a:off x="9601955" y="4807553"/>
            <a:ext cx="653482" cy="0"/>
          </a:xfrm>
          <a:prstGeom prst="line">
            <a:avLst/>
          </a:prstGeom>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CB4C40D5-443A-6E4B-9430-9B312970DF16}"/>
              </a:ext>
            </a:extLst>
          </p:cNvPr>
          <p:cNvCxnSpPr>
            <a:cxnSpLocks/>
          </p:cNvCxnSpPr>
          <p:nvPr/>
        </p:nvCxnSpPr>
        <p:spPr>
          <a:xfrm>
            <a:off x="9421916" y="4467806"/>
            <a:ext cx="175898" cy="339746"/>
          </a:xfrm>
          <a:prstGeom prst="line">
            <a:avLst/>
          </a:prstGeom>
        </p:spPr>
        <p:style>
          <a:lnRef idx="1">
            <a:schemeClr val="dk1"/>
          </a:lnRef>
          <a:fillRef idx="0">
            <a:schemeClr val="dk1"/>
          </a:fillRef>
          <a:effectRef idx="0">
            <a:schemeClr val="dk1"/>
          </a:effectRef>
          <a:fontRef idx="minor">
            <a:schemeClr val="tx1"/>
          </a:fontRef>
        </p:style>
      </p:cxnSp>
      <p:cxnSp>
        <p:nvCxnSpPr>
          <p:cNvPr id="140" name="Straight Connector 139">
            <a:extLst>
              <a:ext uri="{FF2B5EF4-FFF2-40B4-BE49-F238E27FC236}">
                <a16:creationId xmlns:a16="http://schemas.microsoft.com/office/drawing/2014/main" id="{CA9DBB59-598D-3D43-A457-39A81630B062}"/>
              </a:ext>
            </a:extLst>
          </p:cNvPr>
          <p:cNvCxnSpPr>
            <a:cxnSpLocks/>
          </p:cNvCxnSpPr>
          <p:nvPr/>
        </p:nvCxnSpPr>
        <p:spPr>
          <a:xfrm flipV="1">
            <a:off x="9421916" y="4476201"/>
            <a:ext cx="180039" cy="331351"/>
          </a:xfrm>
          <a:prstGeom prst="line">
            <a:avLst/>
          </a:prstGeom>
        </p:spPr>
        <p:style>
          <a:lnRef idx="1">
            <a:schemeClr val="dk1"/>
          </a:lnRef>
          <a:fillRef idx="0">
            <a:schemeClr val="dk1"/>
          </a:fillRef>
          <a:effectRef idx="0">
            <a:schemeClr val="dk1"/>
          </a:effectRef>
          <a:fontRef idx="minor">
            <a:schemeClr val="tx1"/>
          </a:fontRef>
        </p:style>
      </p:cxnSp>
      <p:sp>
        <p:nvSpPr>
          <p:cNvPr id="149" name="TextBox 148">
            <a:extLst>
              <a:ext uri="{FF2B5EF4-FFF2-40B4-BE49-F238E27FC236}">
                <a16:creationId xmlns:a16="http://schemas.microsoft.com/office/drawing/2014/main" id="{4C4BB85F-1EC0-EF40-AFD7-706D7524CC13}"/>
              </a:ext>
            </a:extLst>
          </p:cNvPr>
          <p:cNvSpPr txBox="1"/>
          <p:nvPr/>
        </p:nvSpPr>
        <p:spPr>
          <a:xfrm>
            <a:off x="9900083" y="4461216"/>
            <a:ext cx="301686" cy="369332"/>
          </a:xfrm>
          <a:prstGeom prst="rect">
            <a:avLst/>
          </a:prstGeom>
          <a:noFill/>
        </p:spPr>
        <p:txBody>
          <a:bodyPr wrap="none" rtlCol="0">
            <a:spAutoFit/>
          </a:bodyPr>
          <a:lstStyle/>
          <a:p>
            <a:r>
              <a:rPr lang="en-US" dirty="0"/>
              <a:t>1</a:t>
            </a:r>
          </a:p>
        </p:txBody>
      </p:sp>
      <p:cxnSp>
        <p:nvCxnSpPr>
          <p:cNvPr id="150" name="Straight Connector 149">
            <a:extLst>
              <a:ext uri="{FF2B5EF4-FFF2-40B4-BE49-F238E27FC236}">
                <a16:creationId xmlns:a16="http://schemas.microsoft.com/office/drawing/2014/main" id="{2C5AABA6-A85A-F840-B540-4D87B8F1ED46}"/>
              </a:ext>
            </a:extLst>
          </p:cNvPr>
          <p:cNvCxnSpPr>
            <a:cxnSpLocks/>
          </p:cNvCxnSpPr>
          <p:nvPr/>
        </p:nvCxnSpPr>
        <p:spPr>
          <a:xfrm>
            <a:off x="9403274" y="3542450"/>
            <a:ext cx="0" cy="2188653"/>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1" name="Straight Connector 150">
            <a:extLst>
              <a:ext uri="{FF2B5EF4-FFF2-40B4-BE49-F238E27FC236}">
                <a16:creationId xmlns:a16="http://schemas.microsoft.com/office/drawing/2014/main" id="{967F7CFD-80BD-4949-9602-CE55C0743344}"/>
              </a:ext>
            </a:extLst>
          </p:cNvPr>
          <p:cNvCxnSpPr>
            <a:cxnSpLocks/>
          </p:cNvCxnSpPr>
          <p:nvPr/>
        </p:nvCxnSpPr>
        <p:spPr>
          <a:xfrm>
            <a:off x="9509865" y="3542450"/>
            <a:ext cx="0" cy="2188653"/>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3" name="Straight Arrow Connector 152">
            <a:extLst>
              <a:ext uri="{FF2B5EF4-FFF2-40B4-BE49-F238E27FC236}">
                <a16:creationId xmlns:a16="http://schemas.microsoft.com/office/drawing/2014/main" id="{B8AB9B28-4356-F744-9FE0-626A6E8558C7}"/>
              </a:ext>
            </a:extLst>
          </p:cNvPr>
          <p:cNvCxnSpPr>
            <a:cxnSpLocks/>
          </p:cNvCxnSpPr>
          <p:nvPr/>
        </p:nvCxnSpPr>
        <p:spPr>
          <a:xfrm>
            <a:off x="7435163" y="5932275"/>
            <a:ext cx="3239883" cy="0"/>
          </a:xfrm>
          <a:prstGeom prst="straightConnector1">
            <a:avLst/>
          </a:prstGeom>
          <a:ln>
            <a:tailEnd type="triangle" w="lg" len="lg"/>
          </a:ln>
        </p:spPr>
        <p:style>
          <a:lnRef idx="1">
            <a:schemeClr val="dk1"/>
          </a:lnRef>
          <a:fillRef idx="0">
            <a:schemeClr val="dk1"/>
          </a:fillRef>
          <a:effectRef idx="0">
            <a:schemeClr val="dk1"/>
          </a:effectRef>
          <a:fontRef idx="minor">
            <a:schemeClr val="tx1"/>
          </a:fontRef>
        </p:style>
      </p:cxnSp>
      <p:sp>
        <p:nvSpPr>
          <p:cNvPr id="154" name="TextBox 153">
            <a:extLst>
              <a:ext uri="{FF2B5EF4-FFF2-40B4-BE49-F238E27FC236}">
                <a16:creationId xmlns:a16="http://schemas.microsoft.com/office/drawing/2014/main" id="{AD815D03-349F-2B43-ADB4-4B09D819321D}"/>
              </a:ext>
            </a:extLst>
          </p:cNvPr>
          <p:cNvSpPr txBox="1"/>
          <p:nvPr/>
        </p:nvSpPr>
        <p:spPr>
          <a:xfrm>
            <a:off x="8706956" y="5922031"/>
            <a:ext cx="649537" cy="369332"/>
          </a:xfrm>
          <a:prstGeom prst="rect">
            <a:avLst/>
          </a:prstGeom>
          <a:noFill/>
        </p:spPr>
        <p:txBody>
          <a:bodyPr wrap="none" rtlCol="0">
            <a:spAutoFit/>
          </a:bodyPr>
          <a:lstStyle/>
          <a:p>
            <a:r>
              <a:rPr lang="en-US" dirty="0"/>
              <a:t>Time</a:t>
            </a:r>
          </a:p>
        </p:txBody>
      </p:sp>
    </p:spTree>
    <p:extLst>
      <p:ext uri="{BB962C8B-B14F-4D97-AF65-F5344CB8AC3E}">
        <p14:creationId xmlns:p14="http://schemas.microsoft.com/office/powerpoint/2010/main" val="3794337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8491D-756B-434C-BCE5-AB15E5B780C7}"/>
              </a:ext>
            </a:extLst>
          </p:cNvPr>
          <p:cNvSpPr>
            <a:spLocks noGrp="1"/>
          </p:cNvSpPr>
          <p:nvPr>
            <p:ph type="title"/>
          </p:nvPr>
        </p:nvSpPr>
        <p:spPr/>
        <p:txBody>
          <a:bodyPr/>
          <a:lstStyle/>
          <a:p>
            <a:r>
              <a:rPr lang="en-US" dirty="0"/>
              <a:t>Register Transfer Level (RTL)</a:t>
            </a:r>
          </a:p>
        </p:txBody>
      </p:sp>
      <p:sp>
        <p:nvSpPr>
          <p:cNvPr id="3" name="Content Placeholder 2">
            <a:extLst>
              <a:ext uri="{FF2B5EF4-FFF2-40B4-BE49-F238E27FC236}">
                <a16:creationId xmlns:a16="http://schemas.microsoft.com/office/drawing/2014/main" id="{7743504B-C371-C246-8545-29FECF6E3971}"/>
              </a:ext>
            </a:extLst>
          </p:cNvPr>
          <p:cNvSpPr>
            <a:spLocks noGrp="1"/>
          </p:cNvSpPr>
          <p:nvPr>
            <p:ph sz="half" idx="1"/>
          </p:nvPr>
        </p:nvSpPr>
        <p:spPr/>
        <p:txBody>
          <a:bodyPr>
            <a:normAutofit lnSpcReduction="10000"/>
          </a:bodyPr>
          <a:lstStyle/>
          <a:p>
            <a:r>
              <a:rPr lang="en-US" dirty="0"/>
              <a:t>Can split your design into combinational logic blocks and state elements (sequential logic)</a:t>
            </a:r>
          </a:p>
        </p:txBody>
      </p:sp>
      <p:sp>
        <p:nvSpPr>
          <p:cNvPr id="4" name="Content Placeholder 3">
            <a:extLst>
              <a:ext uri="{FF2B5EF4-FFF2-40B4-BE49-F238E27FC236}">
                <a16:creationId xmlns:a16="http://schemas.microsoft.com/office/drawing/2014/main" id="{FB939DC7-3B54-BB45-92EE-939E64F1D015}"/>
              </a:ext>
            </a:extLst>
          </p:cNvPr>
          <p:cNvSpPr>
            <a:spLocks noGrp="1"/>
          </p:cNvSpPr>
          <p:nvPr>
            <p:ph sz="half" idx="2"/>
          </p:nvPr>
        </p:nvSpPr>
        <p:spPr>
          <a:xfrm>
            <a:off x="6172199" y="1825625"/>
            <a:ext cx="5522495" cy="4351338"/>
          </a:xfrm>
        </p:spPr>
        <p:txBody>
          <a:bodyPr>
            <a:normAutofit lnSpcReduction="10000"/>
          </a:bodyPr>
          <a:lstStyle/>
          <a:p>
            <a:r>
              <a:rPr lang="en-US" dirty="0"/>
              <a:t>This abstraction covers all digital logic design</a:t>
            </a:r>
          </a:p>
          <a:p>
            <a:r>
              <a:rPr lang="en-US" dirty="0"/>
              <a:t>Does </a:t>
            </a:r>
            <a:r>
              <a:rPr lang="en-US" i="1" dirty="0"/>
              <a:t>not</a:t>
            </a:r>
            <a:r>
              <a:rPr lang="en-US" dirty="0"/>
              <a:t> cover every electronic circuit you could make</a:t>
            </a:r>
          </a:p>
          <a:p>
            <a:pPr lvl="1"/>
            <a:r>
              <a:rPr lang="en-US" dirty="0"/>
              <a:t>Combinational loops are not allowed</a:t>
            </a:r>
          </a:p>
          <a:p>
            <a:pPr lvl="2"/>
            <a:r>
              <a:rPr lang="en-US" dirty="0"/>
              <a:t>When one of the inputs to your combinational logic is the output</a:t>
            </a:r>
          </a:p>
          <a:p>
            <a:pPr lvl="3"/>
            <a:r>
              <a:rPr lang="en-US" dirty="0"/>
              <a:t>Ex: inverter wired to itself</a:t>
            </a:r>
          </a:p>
          <a:p>
            <a:r>
              <a:rPr lang="en-US" dirty="0"/>
              <a:t>This abstraction helps us when using HDL languages like Verilog!</a:t>
            </a:r>
          </a:p>
          <a:p>
            <a:pPr lvl="1"/>
            <a:r>
              <a:rPr lang="en-US" dirty="0"/>
              <a:t>Describe combinational sections</a:t>
            </a:r>
          </a:p>
          <a:p>
            <a:pPr lvl="1"/>
            <a:r>
              <a:rPr lang="en-US" dirty="0"/>
              <a:t>Describe sequential (state) sections</a:t>
            </a:r>
          </a:p>
        </p:txBody>
      </p:sp>
      <p:grpSp>
        <p:nvGrpSpPr>
          <p:cNvPr id="21" name="Group 20">
            <a:extLst>
              <a:ext uri="{FF2B5EF4-FFF2-40B4-BE49-F238E27FC236}">
                <a16:creationId xmlns:a16="http://schemas.microsoft.com/office/drawing/2014/main" id="{475FA3AF-72F8-8E4E-945D-2AAF1CAC9B62}"/>
              </a:ext>
            </a:extLst>
          </p:cNvPr>
          <p:cNvGrpSpPr/>
          <p:nvPr/>
        </p:nvGrpSpPr>
        <p:grpSpPr>
          <a:xfrm>
            <a:off x="2074276" y="3762075"/>
            <a:ext cx="1719944" cy="1239431"/>
            <a:chOff x="2008688" y="3302026"/>
            <a:chExt cx="1719944" cy="1239431"/>
          </a:xfrm>
        </p:grpSpPr>
        <p:sp>
          <p:nvSpPr>
            <p:cNvPr id="5" name="Rectangle 4">
              <a:extLst>
                <a:ext uri="{FF2B5EF4-FFF2-40B4-BE49-F238E27FC236}">
                  <a16:creationId xmlns:a16="http://schemas.microsoft.com/office/drawing/2014/main" id="{DD289A5B-D47D-DC4F-A91A-0CA8A494484E}"/>
                </a:ext>
              </a:extLst>
            </p:cNvPr>
            <p:cNvSpPr/>
            <p:nvPr/>
          </p:nvSpPr>
          <p:spPr>
            <a:xfrm>
              <a:off x="2316210" y="3302026"/>
              <a:ext cx="1104900" cy="8382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D78424DE-EBE0-8349-A969-D8F16C1DA4B8}"/>
                </a:ext>
              </a:extLst>
            </p:cNvPr>
            <p:cNvSpPr txBox="1"/>
            <p:nvPr/>
          </p:nvSpPr>
          <p:spPr>
            <a:xfrm>
              <a:off x="2316210" y="3506243"/>
              <a:ext cx="373820" cy="461665"/>
            </a:xfrm>
            <a:prstGeom prst="rect">
              <a:avLst/>
            </a:prstGeom>
            <a:noFill/>
          </p:spPr>
          <p:txBody>
            <a:bodyPr wrap="none" rtlCol="0">
              <a:spAutoFit/>
            </a:bodyPr>
            <a:lstStyle/>
            <a:p>
              <a:r>
                <a:rPr lang="en-US" sz="2400" dirty="0"/>
                <a:t>D</a:t>
              </a:r>
              <a:endParaRPr lang="en-US" dirty="0"/>
            </a:p>
          </p:txBody>
        </p:sp>
        <p:sp>
          <p:nvSpPr>
            <p:cNvPr id="7" name="TextBox 6">
              <a:extLst>
                <a:ext uri="{FF2B5EF4-FFF2-40B4-BE49-F238E27FC236}">
                  <a16:creationId xmlns:a16="http://schemas.microsoft.com/office/drawing/2014/main" id="{517871EC-BECA-F541-93BE-AA8CD708B6F3}"/>
                </a:ext>
              </a:extLst>
            </p:cNvPr>
            <p:cNvSpPr txBox="1"/>
            <p:nvPr/>
          </p:nvSpPr>
          <p:spPr>
            <a:xfrm>
              <a:off x="3029656" y="3493180"/>
              <a:ext cx="391454" cy="461665"/>
            </a:xfrm>
            <a:prstGeom prst="rect">
              <a:avLst/>
            </a:prstGeom>
            <a:noFill/>
          </p:spPr>
          <p:txBody>
            <a:bodyPr wrap="none" rtlCol="0">
              <a:spAutoFit/>
            </a:bodyPr>
            <a:lstStyle/>
            <a:p>
              <a:r>
                <a:rPr lang="en-US" sz="2400" dirty="0"/>
                <a:t>Q</a:t>
              </a:r>
            </a:p>
          </p:txBody>
        </p:sp>
        <p:cxnSp>
          <p:nvCxnSpPr>
            <p:cNvPr id="8" name="Straight Connector 7">
              <a:extLst>
                <a:ext uri="{FF2B5EF4-FFF2-40B4-BE49-F238E27FC236}">
                  <a16:creationId xmlns:a16="http://schemas.microsoft.com/office/drawing/2014/main" id="{5DA9BB74-A0AA-F34C-A3B5-1566FE81188C}"/>
                </a:ext>
              </a:extLst>
            </p:cNvPr>
            <p:cNvCxnSpPr>
              <a:cxnSpLocks/>
            </p:cNvCxnSpPr>
            <p:nvPr/>
          </p:nvCxnSpPr>
          <p:spPr>
            <a:xfrm flipV="1">
              <a:off x="2677073" y="3859920"/>
              <a:ext cx="191587" cy="280306"/>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A890AB65-D44B-4A46-BB6B-4C557E664E5F}"/>
                </a:ext>
              </a:extLst>
            </p:cNvPr>
            <p:cNvCxnSpPr>
              <a:cxnSpLocks/>
            </p:cNvCxnSpPr>
            <p:nvPr/>
          </p:nvCxnSpPr>
          <p:spPr>
            <a:xfrm flipH="1" flipV="1">
              <a:off x="2868660" y="3859920"/>
              <a:ext cx="182233" cy="280306"/>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3E88859-1C88-2C4D-9F2B-3553F667BC37}"/>
                </a:ext>
              </a:extLst>
            </p:cNvPr>
            <p:cNvCxnSpPr>
              <a:cxnSpLocks/>
              <a:endCxn id="6" idx="1"/>
            </p:cNvCxnSpPr>
            <p:nvPr/>
          </p:nvCxnSpPr>
          <p:spPr>
            <a:xfrm>
              <a:off x="2008688" y="3737076"/>
              <a:ext cx="307522" cy="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24102844-7042-2143-8247-CFE2D563F0C7}"/>
                </a:ext>
              </a:extLst>
            </p:cNvPr>
            <p:cNvCxnSpPr>
              <a:cxnSpLocks/>
              <a:stCxn id="7" idx="3"/>
            </p:cNvCxnSpPr>
            <p:nvPr/>
          </p:nvCxnSpPr>
          <p:spPr>
            <a:xfrm flipV="1">
              <a:off x="3421110" y="3718382"/>
              <a:ext cx="307522" cy="5631"/>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E7E8B37D-EBC8-1A43-987D-C11BCF802F51}"/>
                </a:ext>
              </a:extLst>
            </p:cNvPr>
            <p:cNvCxnSpPr>
              <a:cxnSpLocks/>
            </p:cNvCxnSpPr>
            <p:nvPr/>
          </p:nvCxnSpPr>
          <p:spPr>
            <a:xfrm>
              <a:off x="2677073" y="4344443"/>
              <a:ext cx="191587" cy="1"/>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303DABE5-895F-1345-824B-2A6ECD33DEFD}"/>
                </a:ext>
              </a:extLst>
            </p:cNvPr>
            <p:cNvCxnSpPr>
              <a:cxnSpLocks/>
              <a:endCxn id="5" idx="2"/>
            </p:cNvCxnSpPr>
            <p:nvPr/>
          </p:nvCxnSpPr>
          <p:spPr>
            <a:xfrm flipV="1">
              <a:off x="2868660" y="4140226"/>
              <a:ext cx="0" cy="204218"/>
            </a:xfrm>
            <a:prstGeom prst="line">
              <a:avLst/>
            </a:prstGeom>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FC5F1CCD-896F-9B4D-8AD6-F24F450B0542}"/>
                </a:ext>
              </a:extLst>
            </p:cNvPr>
            <p:cNvSpPr txBox="1"/>
            <p:nvPr/>
          </p:nvSpPr>
          <p:spPr>
            <a:xfrm>
              <a:off x="2283348" y="4172125"/>
              <a:ext cx="439544" cy="369332"/>
            </a:xfrm>
            <a:prstGeom prst="rect">
              <a:avLst/>
            </a:prstGeom>
            <a:noFill/>
          </p:spPr>
          <p:txBody>
            <a:bodyPr wrap="none" rtlCol="0">
              <a:spAutoFit/>
            </a:bodyPr>
            <a:lstStyle/>
            <a:p>
              <a:r>
                <a:rPr lang="en-US" dirty="0" err="1"/>
                <a:t>clk</a:t>
              </a:r>
              <a:endParaRPr lang="en-US" dirty="0"/>
            </a:p>
          </p:txBody>
        </p:sp>
      </p:grpSp>
      <p:sp>
        <p:nvSpPr>
          <p:cNvPr id="20" name="Cloud 19">
            <a:extLst>
              <a:ext uri="{FF2B5EF4-FFF2-40B4-BE49-F238E27FC236}">
                <a16:creationId xmlns:a16="http://schemas.microsoft.com/office/drawing/2014/main" id="{B4DC1F70-4616-FA45-9682-53992AA8A093}"/>
              </a:ext>
            </a:extLst>
          </p:cNvPr>
          <p:cNvSpPr/>
          <p:nvPr/>
        </p:nvSpPr>
        <p:spPr>
          <a:xfrm>
            <a:off x="3794220" y="3334845"/>
            <a:ext cx="1772391" cy="1830713"/>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Comb.</a:t>
            </a:r>
            <a:br>
              <a:rPr lang="en-US" dirty="0"/>
            </a:br>
            <a:r>
              <a:rPr lang="en-US" dirty="0"/>
              <a:t>Logic</a:t>
            </a:r>
          </a:p>
        </p:txBody>
      </p:sp>
      <p:sp>
        <p:nvSpPr>
          <p:cNvPr id="22" name="Cloud 21">
            <a:extLst>
              <a:ext uri="{FF2B5EF4-FFF2-40B4-BE49-F238E27FC236}">
                <a16:creationId xmlns:a16="http://schemas.microsoft.com/office/drawing/2014/main" id="{0D51D4C4-57B1-214B-94C6-C315046821CD}"/>
              </a:ext>
            </a:extLst>
          </p:cNvPr>
          <p:cNvSpPr/>
          <p:nvPr/>
        </p:nvSpPr>
        <p:spPr>
          <a:xfrm>
            <a:off x="291685" y="3342748"/>
            <a:ext cx="1772391" cy="1830713"/>
          </a:xfrm>
          <a:prstGeom prst="clou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Comb.</a:t>
            </a:r>
            <a:br>
              <a:rPr lang="en-US" dirty="0"/>
            </a:br>
            <a:r>
              <a:rPr lang="en-US" dirty="0"/>
              <a:t>Logic</a:t>
            </a:r>
          </a:p>
        </p:txBody>
      </p:sp>
      <p:sp>
        <p:nvSpPr>
          <p:cNvPr id="23" name="TextBox 22">
            <a:extLst>
              <a:ext uri="{FF2B5EF4-FFF2-40B4-BE49-F238E27FC236}">
                <a16:creationId xmlns:a16="http://schemas.microsoft.com/office/drawing/2014/main" id="{BE8EBD05-EE1F-6547-9B78-8E2E734655BB}"/>
              </a:ext>
            </a:extLst>
          </p:cNvPr>
          <p:cNvSpPr txBox="1"/>
          <p:nvPr/>
        </p:nvSpPr>
        <p:spPr>
          <a:xfrm>
            <a:off x="777888" y="5709124"/>
            <a:ext cx="4312719" cy="369332"/>
          </a:xfrm>
          <a:prstGeom prst="rect">
            <a:avLst/>
          </a:prstGeom>
          <a:noFill/>
        </p:spPr>
        <p:txBody>
          <a:bodyPr wrap="none" rtlCol="0">
            <a:spAutoFit/>
          </a:bodyPr>
          <a:lstStyle/>
          <a:p>
            <a:r>
              <a:rPr lang="en-US" dirty="0"/>
              <a:t>You may even have feedback from registers!</a:t>
            </a:r>
          </a:p>
        </p:txBody>
      </p:sp>
      <p:cxnSp>
        <p:nvCxnSpPr>
          <p:cNvPr id="24" name="Straight Connector 23">
            <a:extLst>
              <a:ext uri="{FF2B5EF4-FFF2-40B4-BE49-F238E27FC236}">
                <a16:creationId xmlns:a16="http://schemas.microsoft.com/office/drawing/2014/main" id="{69B5866A-01DF-B645-8DAA-68C3E3CD105A}"/>
              </a:ext>
            </a:extLst>
          </p:cNvPr>
          <p:cNvCxnSpPr>
            <a:cxnSpLocks/>
          </p:cNvCxnSpPr>
          <p:nvPr/>
        </p:nvCxnSpPr>
        <p:spPr>
          <a:xfrm flipV="1">
            <a:off x="3639098" y="4197125"/>
            <a:ext cx="0" cy="90609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6FE27A8D-D572-4948-A06F-C2EB9DDA7B22}"/>
              </a:ext>
            </a:extLst>
          </p:cNvPr>
          <p:cNvCxnSpPr/>
          <p:nvPr/>
        </p:nvCxnSpPr>
        <p:spPr>
          <a:xfrm flipH="1">
            <a:off x="1374869" y="5095890"/>
            <a:ext cx="2264229" cy="0"/>
          </a:xfrm>
          <a:prstGeom prst="straightConnector1">
            <a:avLst/>
          </a:prstGeom>
          <a:ln w="9525" cap="flat" cmpd="sng" algn="ctr">
            <a:solidFill>
              <a:schemeClr val="dk1"/>
            </a:solidFill>
            <a:prstDash val="dash"/>
            <a:round/>
            <a:headEnd type="none" w="med" len="med"/>
            <a:tailEnd type="triangl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078474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8AC7693-476E-0947-B1D8-0BADB86E1652}"/>
              </a:ext>
            </a:extLst>
          </p:cNvPr>
          <p:cNvSpPr>
            <a:spLocks noGrp="1"/>
          </p:cNvSpPr>
          <p:nvPr>
            <p:ph type="title"/>
          </p:nvPr>
        </p:nvSpPr>
        <p:spPr/>
        <p:txBody>
          <a:bodyPr/>
          <a:lstStyle/>
          <a:p>
            <a:r>
              <a:rPr lang="en-US" dirty="0"/>
              <a:t>ASICs vs. FPGAs</a:t>
            </a:r>
          </a:p>
        </p:txBody>
      </p:sp>
      <p:sp>
        <p:nvSpPr>
          <p:cNvPr id="8" name="Text Placeholder 7">
            <a:extLst>
              <a:ext uri="{FF2B5EF4-FFF2-40B4-BE49-F238E27FC236}">
                <a16:creationId xmlns:a16="http://schemas.microsoft.com/office/drawing/2014/main" id="{CA76070B-D333-4441-8945-2905F4CF41C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03534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D2755-26A7-2B4A-A6DC-2E75D077CEA7}"/>
              </a:ext>
            </a:extLst>
          </p:cNvPr>
          <p:cNvSpPr>
            <a:spLocks noGrp="1"/>
          </p:cNvSpPr>
          <p:nvPr>
            <p:ph type="title"/>
          </p:nvPr>
        </p:nvSpPr>
        <p:spPr/>
        <p:txBody>
          <a:bodyPr/>
          <a:lstStyle/>
          <a:p>
            <a:r>
              <a:rPr lang="en-US" dirty="0"/>
              <a:t>About me</a:t>
            </a:r>
          </a:p>
        </p:txBody>
      </p:sp>
      <p:sp>
        <p:nvSpPr>
          <p:cNvPr id="4" name="Content Placeholder 3">
            <a:extLst>
              <a:ext uri="{FF2B5EF4-FFF2-40B4-BE49-F238E27FC236}">
                <a16:creationId xmlns:a16="http://schemas.microsoft.com/office/drawing/2014/main" id="{98B640F2-5B96-544A-8119-F657A96AE56B}"/>
              </a:ext>
            </a:extLst>
          </p:cNvPr>
          <p:cNvSpPr>
            <a:spLocks noGrp="1"/>
          </p:cNvSpPr>
          <p:nvPr>
            <p:ph sz="half" idx="1"/>
          </p:nvPr>
        </p:nvSpPr>
        <p:spPr/>
        <p:txBody>
          <a:bodyPr/>
          <a:lstStyle/>
          <a:p>
            <a:r>
              <a:rPr lang="en-US" dirty="0"/>
              <a:t>5</a:t>
            </a:r>
            <a:r>
              <a:rPr lang="en-US" baseline="30000" dirty="0"/>
              <a:t>th</a:t>
            </a:r>
            <a:r>
              <a:rPr lang="en-US" dirty="0"/>
              <a:t> Year Graduate Student</a:t>
            </a:r>
          </a:p>
          <a:p>
            <a:pPr lvl="1"/>
            <a:r>
              <a:rPr lang="en-US" dirty="0"/>
              <a:t>Advisor: John </a:t>
            </a:r>
            <a:r>
              <a:rPr lang="en-US" dirty="0" err="1"/>
              <a:t>Wawrzynek</a:t>
            </a:r>
            <a:endParaRPr lang="en-US" dirty="0"/>
          </a:p>
          <a:p>
            <a:r>
              <a:rPr lang="en-US" dirty="0"/>
              <a:t>Work in the Berkeley Wireless Research Center (BWRC)</a:t>
            </a:r>
          </a:p>
          <a:p>
            <a:r>
              <a:rPr lang="en-US" dirty="0"/>
              <a:t>Prior Projects: Implementing Radio Basebands (DSP) in FPGAs</a:t>
            </a:r>
          </a:p>
          <a:p>
            <a:r>
              <a:rPr lang="en-US" dirty="0"/>
              <a:t>Current Research: Design Methodologies &amp; Tools for DSP</a:t>
            </a:r>
          </a:p>
        </p:txBody>
      </p:sp>
      <p:pic>
        <p:nvPicPr>
          <p:cNvPr id="8" name="Content Placeholder 5">
            <a:extLst>
              <a:ext uri="{FF2B5EF4-FFF2-40B4-BE49-F238E27FC236}">
                <a16:creationId xmlns:a16="http://schemas.microsoft.com/office/drawing/2014/main" id="{A612443E-7635-704F-9DE1-6ADA94C0B0F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61391" y="776613"/>
            <a:ext cx="5010044" cy="4669783"/>
          </a:xfrm>
          <a:prstGeom prst="rect">
            <a:avLst/>
          </a:prstGeom>
        </p:spPr>
      </p:pic>
      <p:pic>
        <p:nvPicPr>
          <p:cNvPr id="7" name="Content Placeholder 6">
            <a:extLst>
              <a:ext uri="{FF2B5EF4-FFF2-40B4-BE49-F238E27FC236}">
                <a16:creationId xmlns:a16="http://schemas.microsoft.com/office/drawing/2014/main" id="{C298A56D-6AFC-984E-80B3-5F4DDABD4595}"/>
              </a:ext>
            </a:extLst>
          </p:cNvPr>
          <p:cNvPicPr>
            <a:picLocks noGrp="1" noChangeAspect="1"/>
          </p:cNvPicPr>
          <p:nvPr>
            <p:ph sz="half" idx="2"/>
          </p:nvPr>
        </p:nvPicPr>
        <p:blipFill>
          <a:blip r:embed="rId3"/>
          <a:stretch>
            <a:fillRect/>
          </a:stretch>
        </p:blipFill>
        <p:spPr>
          <a:xfrm>
            <a:off x="6261653" y="3883340"/>
            <a:ext cx="2293623" cy="2293623"/>
          </a:xfrm>
        </p:spPr>
      </p:pic>
    </p:spTree>
    <p:extLst>
      <p:ext uri="{BB962C8B-B14F-4D97-AF65-F5344CB8AC3E}">
        <p14:creationId xmlns:p14="http://schemas.microsoft.com/office/powerpoint/2010/main" val="22549932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6B4DF-9295-B94D-9286-07D9B30D5C52}"/>
              </a:ext>
            </a:extLst>
          </p:cNvPr>
          <p:cNvSpPr>
            <a:spLocks noGrp="1"/>
          </p:cNvSpPr>
          <p:nvPr>
            <p:ph type="title"/>
          </p:nvPr>
        </p:nvSpPr>
        <p:spPr/>
        <p:txBody>
          <a:bodyPr/>
          <a:lstStyle/>
          <a:p>
            <a:r>
              <a:rPr lang="en-US" dirty="0"/>
              <a:t>ASIC vs FPGAs</a:t>
            </a:r>
          </a:p>
        </p:txBody>
      </p:sp>
      <p:sp>
        <p:nvSpPr>
          <p:cNvPr id="9" name="Text Placeholder 8">
            <a:extLst>
              <a:ext uri="{FF2B5EF4-FFF2-40B4-BE49-F238E27FC236}">
                <a16:creationId xmlns:a16="http://schemas.microsoft.com/office/drawing/2014/main" id="{4ADA42DC-643F-B442-A25A-B0B2A3D2C18E}"/>
              </a:ext>
            </a:extLst>
          </p:cNvPr>
          <p:cNvSpPr>
            <a:spLocks noGrp="1"/>
          </p:cNvSpPr>
          <p:nvPr>
            <p:ph type="body" idx="1"/>
          </p:nvPr>
        </p:nvSpPr>
        <p:spPr>
          <a:xfrm>
            <a:off x="839788" y="1278732"/>
            <a:ext cx="5157787" cy="823912"/>
          </a:xfrm>
        </p:spPr>
        <p:txBody>
          <a:bodyPr/>
          <a:lstStyle/>
          <a:p>
            <a:r>
              <a:rPr lang="en-US" dirty="0"/>
              <a:t>ASIC</a:t>
            </a:r>
          </a:p>
        </p:txBody>
      </p:sp>
      <p:pic>
        <p:nvPicPr>
          <p:cNvPr id="8" name="Content Placeholder 7">
            <a:extLst>
              <a:ext uri="{FF2B5EF4-FFF2-40B4-BE49-F238E27FC236}">
                <a16:creationId xmlns:a16="http://schemas.microsoft.com/office/drawing/2014/main" id="{04937654-9CAE-154B-B800-CB21CDB24746}"/>
              </a:ext>
            </a:extLst>
          </p:cNvPr>
          <p:cNvPicPr>
            <a:picLocks noGrp="1" noChangeAspect="1"/>
          </p:cNvPicPr>
          <p:nvPr>
            <p:ph sz="half" idx="2"/>
          </p:nvPr>
        </p:nvPicPr>
        <p:blipFill>
          <a:blip r:embed="rId2"/>
          <a:stretch>
            <a:fillRect/>
          </a:stretch>
        </p:blipFill>
        <p:spPr>
          <a:xfrm>
            <a:off x="839789" y="2023635"/>
            <a:ext cx="4536222" cy="2199931"/>
          </a:xfrm>
          <a:prstGeom prst="rect">
            <a:avLst/>
          </a:prstGeom>
        </p:spPr>
      </p:pic>
      <p:sp>
        <p:nvSpPr>
          <p:cNvPr id="10" name="Text Placeholder 9">
            <a:extLst>
              <a:ext uri="{FF2B5EF4-FFF2-40B4-BE49-F238E27FC236}">
                <a16:creationId xmlns:a16="http://schemas.microsoft.com/office/drawing/2014/main" id="{562742A5-4E41-5948-8B5E-3D87EAD63AAA}"/>
              </a:ext>
            </a:extLst>
          </p:cNvPr>
          <p:cNvSpPr>
            <a:spLocks noGrp="1"/>
          </p:cNvSpPr>
          <p:nvPr>
            <p:ph type="body" sz="quarter" idx="3"/>
          </p:nvPr>
        </p:nvSpPr>
        <p:spPr>
          <a:xfrm>
            <a:off x="6172200" y="1278732"/>
            <a:ext cx="5183188" cy="823912"/>
          </a:xfrm>
        </p:spPr>
        <p:txBody>
          <a:bodyPr/>
          <a:lstStyle/>
          <a:p>
            <a:r>
              <a:rPr lang="en-US" dirty="0"/>
              <a:t>FPGA</a:t>
            </a:r>
          </a:p>
        </p:txBody>
      </p:sp>
      <p:sp>
        <p:nvSpPr>
          <p:cNvPr id="12" name="TextBox 11">
            <a:extLst>
              <a:ext uri="{FF2B5EF4-FFF2-40B4-BE49-F238E27FC236}">
                <a16:creationId xmlns:a16="http://schemas.microsoft.com/office/drawing/2014/main" id="{9A4C4748-EF26-4541-81F0-F7247E232A42}"/>
              </a:ext>
            </a:extLst>
          </p:cNvPr>
          <p:cNvSpPr txBox="1"/>
          <p:nvPr/>
        </p:nvSpPr>
        <p:spPr>
          <a:xfrm>
            <a:off x="839788" y="4272677"/>
            <a:ext cx="4968861" cy="646331"/>
          </a:xfrm>
          <a:prstGeom prst="rect">
            <a:avLst/>
          </a:prstGeom>
          <a:noFill/>
        </p:spPr>
        <p:txBody>
          <a:bodyPr wrap="none" rtlCol="0">
            <a:spAutoFit/>
          </a:bodyPr>
          <a:lstStyle/>
          <a:p>
            <a:pPr marL="285750" indent="-285750">
              <a:buFont typeface="Arial" panose="020B0604020202020204" pitchFamily="34" charset="0"/>
              <a:buChar char="•"/>
            </a:pPr>
            <a:r>
              <a:rPr lang="en-US" dirty="0"/>
              <a:t>Flexibility in placing standard cells during design</a:t>
            </a:r>
          </a:p>
          <a:p>
            <a:pPr marL="285750" indent="-285750">
              <a:buFont typeface="Arial" panose="020B0604020202020204" pitchFamily="34" charset="0"/>
              <a:buChar char="•"/>
            </a:pPr>
            <a:r>
              <a:rPr lang="en-US" dirty="0"/>
              <a:t>Can place exactly the cells you need</a:t>
            </a:r>
          </a:p>
        </p:txBody>
      </p:sp>
      <p:sp>
        <p:nvSpPr>
          <p:cNvPr id="13" name="TextBox 12">
            <a:extLst>
              <a:ext uri="{FF2B5EF4-FFF2-40B4-BE49-F238E27FC236}">
                <a16:creationId xmlns:a16="http://schemas.microsoft.com/office/drawing/2014/main" id="{E728F595-59A0-864B-A3CC-36731F6E9B36}"/>
              </a:ext>
            </a:extLst>
          </p:cNvPr>
          <p:cNvSpPr txBox="1"/>
          <p:nvPr/>
        </p:nvSpPr>
        <p:spPr>
          <a:xfrm>
            <a:off x="6097588" y="4272677"/>
            <a:ext cx="6094412" cy="2585323"/>
          </a:xfrm>
          <a:prstGeom prst="rect">
            <a:avLst/>
          </a:prstGeom>
          <a:noFill/>
        </p:spPr>
        <p:txBody>
          <a:bodyPr wrap="square" rtlCol="0">
            <a:spAutoFit/>
          </a:bodyPr>
          <a:lstStyle/>
          <a:p>
            <a:pPr marL="285750" indent="-285750">
              <a:buFont typeface="Arial" panose="020B0604020202020204" pitchFamily="34" charset="0"/>
              <a:buChar char="•"/>
            </a:pPr>
            <a:r>
              <a:rPr lang="en-US" dirty="0"/>
              <a:t>Arrays of General Logic Resources</a:t>
            </a:r>
          </a:p>
          <a:p>
            <a:pPr marL="742950" lvl="1" indent="-285750">
              <a:buFont typeface="Arial" panose="020B0604020202020204" pitchFamily="34" charset="0"/>
              <a:buChar char="•"/>
            </a:pPr>
            <a:r>
              <a:rPr lang="en-US" dirty="0"/>
              <a:t>Lookup Tables</a:t>
            </a:r>
          </a:p>
          <a:p>
            <a:pPr marL="742950" lvl="1" indent="-285750">
              <a:buFont typeface="Arial" panose="020B0604020202020204" pitchFamily="34" charset="0"/>
              <a:buChar char="•"/>
            </a:pPr>
            <a:r>
              <a:rPr lang="en-US" dirty="0"/>
              <a:t>Registers</a:t>
            </a:r>
          </a:p>
          <a:p>
            <a:pPr marL="742950" lvl="1" indent="-285750">
              <a:buFont typeface="Arial" panose="020B0604020202020204" pitchFamily="34" charset="0"/>
              <a:buChar char="•"/>
            </a:pPr>
            <a:r>
              <a:rPr lang="en-US" dirty="0"/>
              <a:t>Multiplexers</a:t>
            </a:r>
          </a:p>
          <a:p>
            <a:pPr marL="742950" lvl="1" indent="-285750">
              <a:buFont typeface="Arial" panose="020B0604020202020204" pitchFamily="34" charset="0"/>
              <a:buChar char="•"/>
            </a:pPr>
            <a:r>
              <a:rPr lang="en-US" dirty="0"/>
              <a:t>Memory</a:t>
            </a:r>
          </a:p>
          <a:p>
            <a:pPr marL="742950" lvl="1" indent="-285750">
              <a:buFont typeface="Arial" panose="020B0604020202020204" pitchFamily="34" charset="0"/>
              <a:buChar char="•"/>
            </a:pPr>
            <a:r>
              <a:rPr lang="en-US" dirty="0"/>
              <a:t>DSP Blocks</a:t>
            </a:r>
          </a:p>
          <a:p>
            <a:pPr marL="742950" lvl="1" indent="-285750">
              <a:buFont typeface="Arial" panose="020B0604020202020204" pitchFamily="34" charset="0"/>
              <a:buChar char="•"/>
            </a:pPr>
            <a:r>
              <a:rPr lang="en-US" dirty="0"/>
              <a:t>Interconnect Network</a:t>
            </a:r>
          </a:p>
          <a:p>
            <a:pPr marL="285750" indent="-285750">
              <a:buFont typeface="Arial" panose="020B0604020202020204" pitchFamily="34" charset="0"/>
              <a:buChar char="•"/>
            </a:pPr>
            <a:r>
              <a:rPr lang="en-US" dirty="0"/>
              <a:t>Programming the FPGA configures these general resources to implement your HW design</a:t>
            </a:r>
          </a:p>
        </p:txBody>
      </p:sp>
      <p:pic>
        <p:nvPicPr>
          <p:cNvPr id="20" name="Content Placeholder 19">
            <a:extLst>
              <a:ext uri="{FF2B5EF4-FFF2-40B4-BE49-F238E27FC236}">
                <a16:creationId xmlns:a16="http://schemas.microsoft.com/office/drawing/2014/main" id="{157A4AF3-4280-264F-BAD1-A5C20BFE033C}"/>
              </a:ext>
            </a:extLst>
          </p:cNvPr>
          <p:cNvPicPr>
            <a:picLocks noGrp="1" noChangeAspect="1"/>
          </p:cNvPicPr>
          <p:nvPr>
            <p:ph sz="quarter" idx="4"/>
          </p:nvPr>
        </p:nvPicPr>
        <p:blipFill>
          <a:blip r:embed="rId3"/>
          <a:stretch>
            <a:fillRect/>
          </a:stretch>
        </p:blipFill>
        <p:spPr>
          <a:xfrm>
            <a:off x="6172201" y="2048305"/>
            <a:ext cx="4686300" cy="2175261"/>
          </a:xfrm>
          <a:prstGeom prst="rect">
            <a:avLst/>
          </a:prstGeom>
        </p:spPr>
      </p:pic>
    </p:spTree>
    <p:extLst>
      <p:ext uri="{BB962C8B-B14F-4D97-AF65-F5344CB8AC3E}">
        <p14:creationId xmlns:p14="http://schemas.microsoft.com/office/powerpoint/2010/main" val="27070201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62071-7C81-9E4C-B865-AEE7D831D304}"/>
              </a:ext>
            </a:extLst>
          </p:cNvPr>
          <p:cNvSpPr>
            <a:spLocks noGrp="1"/>
          </p:cNvSpPr>
          <p:nvPr>
            <p:ph type="title"/>
          </p:nvPr>
        </p:nvSpPr>
        <p:spPr/>
        <p:txBody>
          <a:bodyPr/>
          <a:lstStyle/>
          <a:p>
            <a:r>
              <a:rPr lang="en-US" dirty="0"/>
              <a:t>ASIC vs FPGAs</a:t>
            </a:r>
          </a:p>
        </p:txBody>
      </p:sp>
      <p:sp>
        <p:nvSpPr>
          <p:cNvPr id="3" name="Text Placeholder 2">
            <a:extLst>
              <a:ext uri="{FF2B5EF4-FFF2-40B4-BE49-F238E27FC236}">
                <a16:creationId xmlns:a16="http://schemas.microsoft.com/office/drawing/2014/main" id="{21C4C183-1E09-7349-AD56-F47F26857F88}"/>
              </a:ext>
            </a:extLst>
          </p:cNvPr>
          <p:cNvSpPr>
            <a:spLocks noGrp="1"/>
          </p:cNvSpPr>
          <p:nvPr>
            <p:ph type="body" idx="1"/>
          </p:nvPr>
        </p:nvSpPr>
        <p:spPr>
          <a:xfrm>
            <a:off x="839788" y="1273970"/>
            <a:ext cx="5157787" cy="823912"/>
          </a:xfrm>
        </p:spPr>
        <p:txBody>
          <a:bodyPr/>
          <a:lstStyle/>
          <a:p>
            <a:r>
              <a:rPr lang="en-US" dirty="0"/>
              <a:t>ASIC</a:t>
            </a:r>
          </a:p>
        </p:txBody>
      </p:sp>
      <p:sp>
        <p:nvSpPr>
          <p:cNvPr id="4" name="Content Placeholder 3">
            <a:extLst>
              <a:ext uri="{FF2B5EF4-FFF2-40B4-BE49-F238E27FC236}">
                <a16:creationId xmlns:a16="http://schemas.microsoft.com/office/drawing/2014/main" id="{23E172C3-44DF-AE49-8D9D-CE13B04D682F}"/>
              </a:ext>
            </a:extLst>
          </p:cNvPr>
          <p:cNvSpPr>
            <a:spLocks noGrp="1"/>
          </p:cNvSpPr>
          <p:nvPr>
            <p:ph sz="half" idx="2"/>
          </p:nvPr>
        </p:nvSpPr>
        <p:spPr>
          <a:xfrm>
            <a:off x="839788" y="2097882"/>
            <a:ext cx="5157787" cy="4523051"/>
          </a:xfrm>
        </p:spPr>
        <p:txBody>
          <a:bodyPr>
            <a:normAutofit fontScale="62500" lnSpcReduction="20000"/>
          </a:bodyPr>
          <a:lstStyle/>
          <a:p>
            <a:r>
              <a:rPr lang="en-US" dirty="0"/>
              <a:t>No unused logic -&gt; you placed exactly what you needed</a:t>
            </a:r>
          </a:p>
          <a:p>
            <a:r>
              <a:rPr lang="en-US" dirty="0"/>
              <a:t>Inflexible after manufacturing -&gt; only configurability is what you designed in</a:t>
            </a:r>
          </a:p>
          <a:p>
            <a:r>
              <a:rPr lang="en-US" dirty="0"/>
              <a:t>Design iteration time: months - years</a:t>
            </a:r>
          </a:p>
          <a:p>
            <a:r>
              <a:rPr lang="en-US" dirty="0"/>
              <a:t>High Fixed Manufacturing Cost (NRE – Non Reoccurring Engineering)</a:t>
            </a:r>
          </a:p>
          <a:p>
            <a:pPr lvl="1"/>
            <a:r>
              <a:rPr lang="en-US" dirty="0"/>
              <a:t>Designing and verifying</a:t>
            </a:r>
          </a:p>
          <a:p>
            <a:pPr lvl="2"/>
            <a:r>
              <a:rPr lang="en-US" dirty="0"/>
              <a:t>Limited flexibility -&gt; better get the right design</a:t>
            </a:r>
          </a:p>
          <a:p>
            <a:pPr lvl="2"/>
            <a:r>
              <a:rPr lang="en-US" dirty="0"/>
              <a:t>Expensive to manufacture again -&gt; avoid needing to fix things and manufacture again</a:t>
            </a:r>
          </a:p>
          <a:p>
            <a:pPr lvl="1"/>
            <a:r>
              <a:rPr lang="en-US" dirty="0"/>
              <a:t>Mask production (used during manufacturing)</a:t>
            </a:r>
          </a:p>
          <a:p>
            <a:pPr lvl="1"/>
            <a:r>
              <a:rPr lang="en-US" dirty="0"/>
              <a:t>Setting up the production line</a:t>
            </a:r>
          </a:p>
          <a:p>
            <a:r>
              <a:rPr lang="en-US" dirty="0"/>
              <a:t>Low Incremental Manufacturing Cost</a:t>
            </a:r>
          </a:p>
          <a:p>
            <a:pPr lvl="1"/>
            <a:r>
              <a:rPr lang="en-US" dirty="0"/>
              <a:t>Once the design is done and the production line is set up, producing more chips is not very expensive</a:t>
            </a:r>
          </a:p>
          <a:p>
            <a:r>
              <a:rPr lang="en-US" dirty="0"/>
              <a:t>Better sell a lot of chips to amortize the NRE!</a:t>
            </a:r>
          </a:p>
        </p:txBody>
      </p:sp>
      <p:sp>
        <p:nvSpPr>
          <p:cNvPr id="5" name="Text Placeholder 4">
            <a:extLst>
              <a:ext uri="{FF2B5EF4-FFF2-40B4-BE49-F238E27FC236}">
                <a16:creationId xmlns:a16="http://schemas.microsoft.com/office/drawing/2014/main" id="{E5A6509F-7B66-2745-A73C-D93233D8E1CB}"/>
              </a:ext>
            </a:extLst>
          </p:cNvPr>
          <p:cNvSpPr>
            <a:spLocks noGrp="1"/>
          </p:cNvSpPr>
          <p:nvPr>
            <p:ph type="body" sz="quarter" idx="3"/>
          </p:nvPr>
        </p:nvSpPr>
        <p:spPr>
          <a:xfrm>
            <a:off x="6172200" y="1273970"/>
            <a:ext cx="5183188" cy="823912"/>
          </a:xfrm>
        </p:spPr>
        <p:txBody>
          <a:bodyPr/>
          <a:lstStyle/>
          <a:p>
            <a:r>
              <a:rPr lang="en-US" dirty="0"/>
              <a:t>FPGA</a:t>
            </a:r>
          </a:p>
        </p:txBody>
      </p:sp>
      <p:sp>
        <p:nvSpPr>
          <p:cNvPr id="6" name="Content Placeholder 5">
            <a:extLst>
              <a:ext uri="{FF2B5EF4-FFF2-40B4-BE49-F238E27FC236}">
                <a16:creationId xmlns:a16="http://schemas.microsoft.com/office/drawing/2014/main" id="{81AA60FF-39FC-A14C-94A5-0865F0FBAE87}"/>
              </a:ext>
            </a:extLst>
          </p:cNvPr>
          <p:cNvSpPr>
            <a:spLocks noGrp="1"/>
          </p:cNvSpPr>
          <p:nvPr>
            <p:ph sz="quarter" idx="4"/>
          </p:nvPr>
        </p:nvSpPr>
        <p:spPr>
          <a:xfrm>
            <a:off x="6172200" y="2097882"/>
            <a:ext cx="5183188" cy="4523051"/>
          </a:xfrm>
        </p:spPr>
        <p:txBody>
          <a:bodyPr>
            <a:normAutofit fontScale="62500" lnSpcReduction="20000"/>
          </a:bodyPr>
          <a:lstStyle/>
          <a:p>
            <a:r>
              <a:rPr lang="en-US" dirty="0"/>
              <a:t>Generality -&gt; unused logic in some applications</a:t>
            </a:r>
          </a:p>
          <a:p>
            <a:r>
              <a:rPr lang="en-US" dirty="0"/>
              <a:t>Remains Flexible -&gt; can change design later (reprogram FPGA)</a:t>
            </a:r>
          </a:p>
          <a:p>
            <a:r>
              <a:rPr lang="en-US" dirty="0"/>
              <a:t>Design iteration time: minutes - hours</a:t>
            </a:r>
          </a:p>
          <a:p>
            <a:r>
              <a:rPr lang="en-US" dirty="0"/>
              <a:t>Medium Fixed Cost (NRE)</a:t>
            </a:r>
          </a:p>
          <a:p>
            <a:pPr lvl="1"/>
            <a:r>
              <a:rPr lang="en-US" dirty="0"/>
              <a:t>Still HW design</a:t>
            </a:r>
          </a:p>
          <a:p>
            <a:pPr lvl="2"/>
            <a:r>
              <a:rPr lang="en-US" dirty="0"/>
              <a:t>More things to consider than SW</a:t>
            </a:r>
          </a:p>
          <a:p>
            <a:pPr lvl="2"/>
            <a:r>
              <a:rPr lang="en-US" dirty="0"/>
              <a:t>Relatively slow design tools</a:t>
            </a:r>
          </a:p>
          <a:p>
            <a:r>
              <a:rPr lang="en-US" dirty="0"/>
              <a:t>Medium Incremental Cost</a:t>
            </a:r>
          </a:p>
          <a:p>
            <a:pPr lvl="1"/>
            <a:r>
              <a:rPr lang="en-US" dirty="0"/>
              <a:t>FPGAs are general -&gt; need larger die area to accommodate additional logic -&gt; more cost/die</a:t>
            </a:r>
          </a:p>
          <a:p>
            <a:r>
              <a:rPr lang="en-US" dirty="0"/>
              <a:t>Good for lower volumes or when reconfigurability is required</a:t>
            </a:r>
          </a:p>
        </p:txBody>
      </p:sp>
    </p:spTree>
    <p:extLst>
      <p:ext uri="{BB962C8B-B14F-4D97-AF65-F5344CB8AC3E}">
        <p14:creationId xmlns:p14="http://schemas.microsoft.com/office/powerpoint/2010/main" val="636755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animEffect transition="in" filter="fade">
                                      <p:cBhvr>
                                        <p:cTn id="25" dur="500"/>
                                        <p:tgtEl>
                                          <p:spTgt spid="4">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
                                            <p:txEl>
                                              <p:pRg st="5" end="5"/>
                                            </p:txEl>
                                          </p:spTgt>
                                        </p:tgtEl>
                                        <p:attrNameLst>
                                          <p:attrName>style.visibility</p:attrName>
                                        </p:attrNameLst>
                                      </p:cBhvr>
                                      <p:to>
                                        <p:strVal val="visible"/>
                                      </p:to>
                                    </p:set>
                                    <p:animEffect transition="in" filter="fade">
                                      <p:cBhvr>
                                        <p:cTn id="28" dur="500"/>
                                        <p:tgtEl>
                                          <p:spTgt spid="4">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animEffect transition="in" filter="fade">
                                      <p:cBhvr>
                                        <p:cTn id="31" dur="500"/>
                                        <p:tgtEl>
                                          <p:spTgt spid="4">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
                                            <p:txEl>
                                              <p:pRg st="7" end="7"/>
                                            </p:txEl>
                                          </p:spTgt>
                                        </p:tgtEl>
                                        <p:attrNameLst>
                                          <p:attrName>style.visibility</p:attrName>
                                        </p:attrNameLst>
                                      </p:cBhvr>
                                      <p:to>
                                        <p:strVal val="visible"/>
                                      </p:to>
                                    </p:set>
                                    <p:animEffect transition="in" filter="fade">
                                      <p:cBhvr>
                                        <p:cTn id="34" dur="500"/>
                                        <p:tgtEl>
                                          <p:spTgt spid="4">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
                                            <p:txEl>
                                              <p:pRg st="8" end="8"/>
                                            </p:txEl>
                                          </p:spTgt>
                                        </p:tgtEl>
                                        <p:attrNameLst>
                                          <p:attrName>style.visibility</p:attrName>
                                        </p:attrNameLst>
                                      </p:cBhvr>
                                      <p:to>
                                        <p:strVal val="visible"/>
                                      </p:to>
                                    </p:set>
                                    <p:animEffect transition="in" filter="fade">
                                      <p:cBhvr>
                                        <p:cTn id="37" dur="500"/>
                                        <p:tgtEl>
                                          <p:spTgt spid="4">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xEl>
                                              <p:pRg st="9" end="9"/>
                                            </p:txEl>
                                          </p:spTgt>
                                        </p:tgtEl>
                                        <p:attrNameLst>
                                          <p:attrName>style.visibility</p:attrName>
                                        </p:attrNameLst>
                                      </p:cBhvr>
                                      <p:to>
                                        <p:strVal val="visible"/>
                                      </p:to>
                                    </p:set>
                                    <p:animEffect transition="in" filter="fade">
                                      <p:cBhvr>
                                        <p:cTn id="42" dur="500"/>
                                        <p:tgtEl>
                                          <p:spTgt spid="4">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
                                            <p:txEl>
                                              <p:pRg st="10" end="10"/>
                                            </p:txEl>
                                          </p:spTgt>
                                        </p:tgtEl>
                                        <p:attrNameLst>
                                          <p:attrName>style.visibility</p:attrName>
                                        </p:attrNameLst>
                                      </p:cBhvr>
                                      <p:to>
                                        <p:strVal val="visible"/>
                                      </p:to>
                                    </p:set>
                                    <p:animEffect transition="in" filter="fade">
                                      <p:cBhvr>
                                        <p:cTn id="45" dur="500"/>
                                        <p:tgtEl>
                                          <p:spTgt spid="4">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4">
                                            <p:txEl>
                                              <p:pRg st="11" end="11"/>
                                            </p:txEl>
                                          </p:spTgt>
                                        </p:tgtEl>
                                        <p:attrNameLst>
                                          <p:attrName>style.visibility</p:attrName>
                                        </p:attrNameLst>
                                      </p:cBhvr>
                                      <p:to>
                                        <p:strVal val="visible"/>
                                      </p:to>
                                    </p:set>
                                    <p:animEffect transition="in" filter="fade">
                                      <p:cBhvr>
                                        <p:cTn id="50" dur="500"/>
                                        <p:tgtEl>
                                          <p:spTgt spid="4">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0" end="0"/>
                                            </p:txEl>
                                          </p:spTgt>
                                        </p:tgtEl>
                                        <p:attrNameLst>
                                          <p:attrName>style.visibility</p:attrName>
                                        </p:attrNameLst>
                                      </p:cBhvr>
                                      <p:to>
                                        <p:strVal val="visible"/>
                                      </p:to>
                                    </p:set>
                                    <p:animEffect transition="in" filter="fade">
                                      <p:cBhvr>
                                        <p:cTn id="55" dur="500"/>
                                        <p:tgtEl>
                                          <p:spTgt spid="6">
                                            <p:txEl>
                                              <p:pRg st="0" end="0"/>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6">
                                            <p:txEl>
                                              <p:pRg st="1" end="1"/>
                                            </p:txEl>
                                          </p:spTgt>
                                        </p:tgtEl>
                                        <p:attrNameLst>
                                          <p:attrName>style.visibility</p:attrName>
                                        </p:attrNameLst>
                                      </p:cBhvr>
                                      <p:to>
                                        <p:strVal val="visible"/>
                                      </p:to>
                                    </p:set>
                                    <p:animEffect transition="in" filter="fade">
                                      <p:cBhvr>
                                        <p:cTn id="60" dur="500"/>
                                        <p:tgtEl>
                                          <p:spTgt spid="6">
                                            <p:txEl>
                                              <p:pRg st="1" end="1"/>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6">
                                            <p:txEl>
                                              <p:pRg st="2" end="2"/>
                                            </p:txEl>
                                          </p:spTgt>
                                        </p:tgtEl>
                                        <p:attrNameLst>
                                          <p:attrName>style.visibility</p:attrName>
                                        </p:attrNameLst>
                                      </p:cBhvr>
                                      <p:to>
                                        <p:strVal val="visible"/>
                                      </p:to>
                                    </p:set>
                                    <p:animEffect transition="in" filter="fade">
                                      <p:cBhvr>
                                        <p:cTn id="65" dur="500"/>
                                        <p:tgtEl>
                                          <p:spTgt spid="6">
                                            <p:txEl>
                                              <p:pRg st="2" end="2"/>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6">
                                            <p:txEl>
                                              <p:pRg st="3" end="3"/>
                                            </p:txEl>
                                          </p:spTgt>
                                        </p:tgtEl>
                                        <p:attrNameLst>
                                          <p:attrName>style.visibility</p:attrName>
                                        </p:attrNameLst>
                                      </p:cBhvr>
                                      <p:to>
                                        <p:strVal val="visible"/>
                                      </p:to>
                                    </p:set>
                                    <p:animEffect transition="in" filter="fade">
                                      <p:cBhvr>
                                        <p:cTn id="70" dur="500"/>
                                        <p:tgtEl>
                                          <p:spTgt spid="6">
                                            <p:txEl>
                                              <p:pRg st="3" end="3"/>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4" end="4"/>
                                            </p:txEl>
                                          </p:spTgt>
                                        </p:tgtEl>
                                        <p:attrNameLst>
                                          <p:attrName>style.visibility</p:attrName>
                                        </p:attrNameLst>
                                      </p:cBhvr>
                                      <p:to>
                                        <p:strVal val="visible"/>
                                      </p:to>
                                    </p:set>
                                    <p:animEffect transition="in" filter="fade">
                                      <p:cBhvr>
                                        <p:cTn id="73" dur="500"/>
                                        <p:tgtEl>
                                          <p:spTgt spid="6">
                                            <p:txEl>
                                              <p:pRg st="4" end="4"/>
                                            </p:txEl>
                                          </p:spTgt>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
                                            <p:txEl>
                                              <p:pRg st="5" end="5"/>
                                            </p:txEl>
                                          </p:spTgt>
                                        </p:tgtEl>
                                        <p:attrNameLst>
                                          <p:attrName>style.visibility</p:attrName>
                                        </p:attrNameLst>
                                      </p:cBhvr>
                                      <p:to>
                                        <p:strVal val="visible"/>
                                      </p:to>
                                    </p:set>
                                    <p:animEffect transition="in" filter="fade">
                                      <p:cBhvr>
                                        <p:cTn id="76" dur="500"/>
                                        <p:tgtEl>
                                          <p:spTgt spid="6">
                                            <p:txEl>
                                              <p:pRg st="5" end="5"/>
                                            </p:txEl>
                                          </p:spTgt>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
                                            <p:txEl>
                                              <p:pRg st="6" end="6"/>
                                            </p:txEl>
                                          </p:spTgt>
                                        </p:tgtEl>
                                        <p:attrNameLst>
                                          <p:attrName>style.visibility</p:attrName>
                                        </p:attrNameLst>
                                      </p:cBhvr>
                                      <p:to>
                                        <p:strVal val="visible"/>
                                      </p:to>
                                    </p:set>
                                    <p:animEffect transition="in" filter="fade">
                                      <p:cBhvr>
                                        <p:cTn id="79" dur="500"/>
                                        <p:tgtEl>
                                          <p:spTgt spid="6">
                                            <p:txEl>
                                              <p:pRg st="6" end="6"/>
                                            </p:tx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6">
                                            <p:txEl>
                                              <p:pRg st="7" end="7"/>
                                            </p:txEl>
                                          </p:spTgt>
                                        </p:tgtEl>
                                        <p:attrNameLst>
                                          <p:attrName>style.visibility</p:attrName>
                                        </p:attrNameLst>
                                      </p:cBhvr>
                                      <p:to>
                                        <p:strVal val="visible"/>
                                      </p:to>
                                    </p:set>
                                    <p:animEffect transition="in" filter="fade">
                                      <p:cBhvr>
                                        <p:cTn id="84" dur="500"/>
                                        <p:tgtEl>
                                          <p:spTgt spid="6">
                                            <p:txEl>
                                              <p:pRg st="7" end="7"/>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6">
                                            <p:txEl>
                                              <p:pRg st="8" end="8"/>
                                            </p:txEl>
                                          </p:spTgt>
                                        </p:tgtEl>
                                        <p:attrNameLst>
                                          <p:attrName>style.visibility</p:attrName>
                                        </p:attrNameLst>
                                      </p:cBhvr>
                                      <p:to>
                                        <p:strVal val="visible"/>
                                      </p:to>
                                    </p:set>
                                    <p:animEffect transition="in" filter="fade">
                                      <p:cBhvr>
                                        <p:cTn id="87" dur="500"/>
                                        <p:tgtEl>
                                          <p:spTgt spid="6">
                                            <p:txEl>
                                              <p:pRg st="8" end="8"/>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6">
                                            <p:txEl>
                                              <p:pRg st="9" end="9"/>
                                            </p:txEl>
                                          </p:spTgt>
                                        </p:tgtEl>
                                        <p:attrNameLst>
                                          <p:attrName>style.visibility</p:attrName>
                                        </p:attrNameLst>
                                      </p:cBhvr>
                                      <p:to>
                                        <p:strVal val="visible"/>
                                      </p:to>
                                    </p:set>
                                    <p:animEffect transition="in" filter="fade">
                                      <p:cBhvr>
                                        <p:cTn id="9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59D9B03-7466-564B-A6D5-B6C483828340}"/>
              </a:ext>
            </a:extLst>
          </p:cNvPr>
          <p:cNvSpPr>
            <a:spLocks noGrp="1"/>
          </p:cNvSpPr>
          <p:nvPr>
            <p:ph type="title"/>
          </p:nvPr>
        </p:nvSpPr>
        <p:spPr/>
        <p:txBody>
          <a:bodyPr/>
          <a:lstStyle/>
          <a:p>
            <a:r>
              <a:rPr lang="en-US" dirty="0"/>
              <a:t>Questions</a:t>
            </a:r>
          </a:p>
        </p:txBody>
      </p:sp>
      <p:sp>
        <p:nvSpPr>
          <p:cNvPr id="10" name="Text Placeholder 9">
            <a:extLst>
              <a:ext uri="{FF2B5EF4-FFF2-40B4-BE49-F238E27FC236}">
                <a16:creationId xmlns:a16="http://schemas.microsoft.com/office/drawing/2014/main" id="{11BDD74E-DAE2-7C40-AE5A-80C8448EC71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784924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4532-0F4B-BF47-BE39-5FC88EFD8CE9}"/>
              </a:ext>
            </a:extLst>
          </p:cNvPr>
          <p:cNvSpPr>
            <a:spLocks noGrp="1"/>
          </p:cNvSpPr>
          <p:nvPr>
            <p:ph type="title"/>
          </p:nvPr>
        </p:nvSpPr>
        <p:spPr/>
        <p:txBody>
          <a:bodyPr/>
          <a:lstStyle/>
          <a:p>
            <a:r>
              <a:rPr lang="en-US" dirty="0"/>
              <a:t>ASICs vs FPGAs vs. Processors</a:t>
            </a:r>
          </a:p>
        </p:txBody>
      </p:sp>
      <p:sp>
        <p:nvSpPr>
          <p:cNvPr id="3" name="Content Placeholder 2">
            <a:extLst>
              <a:ext uri="{FF2B5EF4-FFF2-40B4-BE49-F238E27FC236}">
                <a16:creationId xmlns:a16="http://schemas.microsoft.com/office/drawing/2014/main" id="{4C028141-8C86-7B48-9AC4-357B00775F26}"/>
              </a:ext>
            </a:extLst>
          </p:cNvPr>
          <p:cNvSpPr>
            <a:spLocks noGrp="1"/>
          </p:cNvSpPr>
          <p:nvPr>
            <p:ph sz="half" idx="1"/>
          </p:nvPr>
        </p:nvSpPr>
        <p:spPr/>
        <p:txBody>
          <a:bodyPr/>
          <a:lstStyle/>
          <a:p>
            <a:r>
              <a:rPr lang="en-US" dirty="0"/>
              <a:t>Both FPGAs and Processors are ASICs.  However, their applications are to be general </a:t>
            </a:r>
            <a:r>
              <a:rPr lang="en-US" dirty="0" err="1"/>
              <a:t>deivices</a:t>
            </a:r>
            <a:r>
              <a:rPr lang="en-US" dirty="0"/>
              <a:t>.</a:t>
            </a:r>
          </a:p>
          <a:p>
            <a:pPr lvl="1"/>
            <a:r>
              <a:rPr lang="en-US" dirty="0"/>
              <a:t>Pros</a:t>
            </a:r>
          </a:p>
          <a:p>
            <a:pPr lvl="2"/>
            <a:r>
              <a:rPr lang="en-US" dirty="0"/>
              <a:t>Flexible -&gt; works for many needs</a:t>
            </a:r>
          </a:p>
          <a:p>
            <a:pPr lvl="2"/>
            <a:r>
              <a:rPr lang="en-US" dirty="0"/>
              <a:t>Reconfigurable (In most cases) -&gt; program or FPGA design can be changed</a:t>
            </a:r>
          </a:p>
          <a:p>
            <a:pPr lvl="1"/>
            <a:r>
              <a:rPr lang="en-US" dirty="0"/>
              <a:t>Cons:</a:t>
            </a:r>
          </a:p>
          <a:p>
            <a:pPr lvl="2"/>
            <a:r>
              <a:rPr lang="en-US" dirty="0"/>
              <a:t>not every user will need every component of the ASIC.</a:t>
            </a:r>
          </a:p>
          <a:p>
            <a:pPr lvl="2"/>
            <a:endParaRPr lang="en-US" dirty="0"/>
          </a:p>
        </p:txBody>
      </p:sp>
      <p:sp>
        <p:nvSpPr>
          <p:cNvPr id="4" name="Content Placeholder 3">
            <a:extLst>
              <a:ext uri="{FF2B5EF4-FFF2-40B4-BE49-F238E27FC236}">
                <a16:creationId xmlns:a16="http://schemas.microsoft.com/office/drawing/2014/main" id="{0234B8B2-84A9-C74A-82DF-D5979E82AF6C}"/>
              </a:ext>
            </a:extLst>
          </p:cNvPr>
          <p:cNvSpPr>
            <a:spLocks noGrp="1"/>
          </p:cNvSpPr>
          <p:nvPr>
            <p:ph sz="half" idx="2"/>
          </p:nvPr>
        </p:nvSpPr>
        <p:spPr/>
        <p:txBody>
          <a:bodyPr/>
          <a:lstStyle/>
          <a:p>
            <a:endParaRPr lang="en-US" dirty="0"/>
          </a:p>
        </p:txBody>
      </p:sp>
    </p:spTree>
    <p:extLst>
      <p:ext uri="{BB962C8B-B14F-4D97-AF65-F5344CB8AC3E}">
        <p14:creationId xmlns:p14="http://schemas.microsoft.com/office/powerpoint/2010/main" val="36599014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B3FE8-E881-604F-948B-C8A4A730FB3C}"/>
              </a:ext>
            </a:extLst>
          </p:cNvPr>
          <p:cNvSpPr>
            <a:spLocks noGrp="1"/>
          </p:cNvSpPr>
          <p:nvPr>
            <p:ph type="title"/>
          </p:nvPr>
        </p:nvSpPr>
        <p:spPr/>
        <p:txBody>
          <a:bodyPr/>
          <a:lstStyle/>
          <a:p>
            <a:r>
              <a:rPr lang="en-US" dirty="0"/>
              <a:t>Power and Delay in Transistors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CD963EE-89CD-5540-B598-B24C31F92CC4}"/>
                  </a:ext>
                </a:extLst>
              </p:cNvPr>
              <p:cNvSpPr>
                <a:spLocks noGrp="1"/>
              </p:cNvSpPr>
              <p:nvPr>
                <p:ph sz="half" idx="1"/>
              </p:nvPr>
            </p:nvSpPr>
            <p:spPr>
              <a:xfrm>
                <a:off x="838200" y="1825624"/>
                <a:ext cx="5181600" cy="4841875"/>
              </a:xfrm>
            </p:spPr>
            <p:txBody>
              <a:bodyPr>
                <a:normAutofit fontScale="92500" lnSpcReduction="20000"/>
              </a:bodyPr>
              <a:lstStyle/>
              <a:p>
                <a:r>
                  <a:rPr lang="en-US" dirty="0"/>
                  <a:t>Power for a Switching Event</a:t>
                </a:r>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𝑠𝑤</m:t>
                        </m:r>
                      </m:sub>
                    </m:sSub>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rPr>
                      <m:t>𝐶</m:t>
                    </m:r>
                    <m:sSubSup>
                      <m:sSubSupPr>
                        <m:ctrlPr>
                          <a:rPr lang="en-US" i="1">
                            <a:latin typeface="Cambria Math" panose="02040503050406030204" pitchFamily="18" charset="0"/>
                          </a:rPr>
                        </m:ctrlPr>
                      </m:sSubSupPr>
                      <m:e>
                        <m:r>
                          <a:rPr lang="en-US" i="1">
                            <a:latin typeface="Cambria Math" panose="02040503050406030204" pitchFamily="18" charset="0"/>
                          </a:rPr>
                          <m:t>𝑉</m:t>
                        </m:r>
                      </m:e>
                      <m:sub>
                        <m:r>
                          <a:rPr lang="en-US" i="1">
                            <a:latin typeface="Cambria Math" panose="02040503050406030204" pitchFamily="18" charset="0"/>
                          </a:rPr>
                          <m:t>𝐷𝐷</m:t>
                        </m:r>
                      </m:sub>
                      <m:sup>
                        <m:r>
                          <a:rPr lang="en-US" i="1">
                            <a:latin typeface="Cambria Math" panose="02040503050406030204" pitchFamily="18" charset="0"/>
                          </a:rPr>
                          <m:t>2</m:t>
                        </m:r>
                      </m:sup>
                    </m:sSubSup>
                    <m:r>
                      <a:rPr lang="en-US" i="1">
                        <a:latin typeface="Cambria Math" panose="02040503050406030204" pitchFamily="18" charset="0"/>
                      </a:rPr>
                      <m:t>𝑓</m:t>
                    </m:r>
                  </m:oMath>
                </a14:m>
                <a:endParaRPr lang="en-US" dirty="0"/>
              </a:p>
              <a:p>
                <a:pPr lvl="1"/>
                <a:endParaRPr lang="en-US" dirty="0"/>
              </a:p>
              <a:p>
                <a:pPr lvl="1"/>
                <a:r>
                  <a:rPr lang="en-US" dirty="0"/>
                  <a:t>C is the capacitance of the load that the transistor is “driving”</a:t>
                </a:r>
              </a:p>
              <a:p>
                <a:pPr lvl="2"/>
                <a:r>
                  <a:rPr lang="en-US" dirty="0"/>
                  <a:t>Typically transistors control other transistors.  In CMOS, the input of the transistor being controlled looks like a capacitor.</a:t>
                </a:r>
              </a:p>
              <a:p>
                <a:pPr lvl="1"/>
                <a:r>
                  <a:rPr lang="en-US" dirty="0"/>
                  <a:t>VDD is the positive voltage level supplied to the design</a:t>
                </a:r>
              </a:p>
              <a:p>
                <a:pPr lvl="1"/>
                <a:r>
                  <a:rPr lang="en-US" dirty="0"/>
                  <a:t>f is the frequency of the switching event</a:t>
                </a:r>
              </a:p>
              <a:p>
                <a:r>
                  <a:rPr lang="en-US" dirty="0"/>
                  <a:t>Note how power scales with capacitance, voltage, and frequency</a:t>
                </a:r>
              </a:p>
            </p:txBody>
          </p:sp>
        </mc:Choice>
        <mc:Fallback>
          <p:sp>
            <p:nvSpPr>
              <p:cNvPr id="3" name="Content Placeholder 2">
                <a:extLst>
                  <a:ext uri="{FF2B5EF4-FFF2-40B4-BE49-F238E27FC236}">
                    <a16:creationId xmlns:a16="http://schemas.microsoft.com/office/drawing/2014/main" id="{6CD963EE-89CD-5540-B598-B24C31F92CC4}"/>
                  </a:ext>
                </a:extLst>
              </p:cNvPr>
              <p:cNvSpPr>
                <a:spLocks noGrp="1" noRot="1" noChangeAspect="1" noMove="1" noResize="1" noEditPoints="1" noAdjustHandles="1" noChangeArrowheads="1" noChangeShapeType="1" noTextEdit="1"/>
              </p:cNvSpPr>
              <p:nvPr>
                <p:ph sz="half" idx="1"/>
              </p:nvPr>
            </p:nvSpPr>
            <p:spPr>
              <a:xfrm>
                <a:off x="838200" y="1825624"/>
                <a:ext cx="5181600" cy="4841875"/>
              </a:xfrm>
              <a:blipFill>
                <a:blip r:embed="rId2"/>
                <a:stretch>
                  <a:fillRect l="-1711" t="-3412"/>
                </a:stretch>
              </a:blipFill>
            </p:spPr>
            <p:txBody>
              <a:bodyPr/>
              <a:lstStyle/>
              <a:p>
                <a:r>
                  <a:rPr lang="en-US">
                    <a:noFill/>
                  </a:rPr>
                  <a:t> </a:t>
                </a:r>
              </a:p>
            </p:txBody>
          </p:sp>
        </mc:Fallback>
      </mc:AlternateContent>
      <p:sp>
        <p:nvSpPr>
          <p:cNvPr id="4" name="Content Placeholder 3">
            <a:extLst>
              <a:ext uri="{FF2B5EF4-FFF2-40B4-BE49-F238E27FC236}">
                <a16:creationId xmlns:a16="http://schemas.microsoft.com/office/drawing/2014/main" id="{509AFE41-A256-AB45-91AD-709F9F2DD6A3}"/>
              </a:ext>
            </a:extLst>
          </p:cNvPr>
          <p:cNvSpPr>
            <a:spLocks noGrp="1"/>
          </p:cNvSpPr>
          <p:nvPr>
            <p:ph sz="half" idx="2"/>
          </p:nvPr>
        </p:nvSpPr>
        <p:spPr/>
        <p:txBody>
          <a:bodyPr>
            <a:normAutofit fontScale="92500" lnSpcReduction="20000"/>
          </a:bodyPr>
          <a:lstStyle/>
          <a:p>
            <a:r>
              <a:rPr lang="en-US" dirty="0"/>
              <a:t>Delay</a:t>
            </a:r>
          </a:p>
          <a:p>
            <a:pPr lvl="1"/>
            <a:r>
              <a:rPr lang="en-US" dirty="0"/>
              <a:t>The delay is related </a:t>
            </a:r>
          </a:p>
        </p:txBody>
      </p:sp>
    </p:spTree>
    <p:extLst>
      <p:ext uri="{BB962C8B-B14F-4D97-AF65-F5344CB8AC3E}">
        <p14:creationId xmlns:p14="http://schemas.microsoft.com/office/powerpoint/2010/main" val="1455123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E23EA-9E12-B44A-B66F-066413D0D2AE}"/>
              </a:ext>
            </a:extLst>
          </p:cNvPr>
          <p:cNvSpPr>
            <a:spLocks noGrp="1"/>
          </p:cNvSpPr>
          <p:nvPr>
            <p:ph type="title"/>
          </p:nvPr>
        </p:nvSpPr>
        <p:spPr/>
        <p:txBody>
          <a:bodyPr/>
          <a:lstStyle/>
          <a:p>
            <a:r>
              <a:rPr lang="en-US" dirty="0"/>
              <a:t>My Job</a:t>
            </a:r>
          </a:p>
        </p:txBody>
      </p:sp>
      <p:sp>
        <p:nvSpPr>
          <p:cNvPr id="3" name="Content Placeholder 2">
            <a:extLst>
              <a:ext uri="{FF2B5EF4-FFF2-40B4-BE49-F238E27FC236}">
                <a16:creationId xmlns:a16="http://schemas.microsoft.com/office/drawing/2014/main" id="{BA7A12E5-BF0B-644E-A02D-6C057402A8F0}"/>
              </a:ext>
            </a:extLst>
          </p:cNvPr>
          <p:cNvSpPr>
            <a:spLocks noGrp="1"/>
          </p:cNvSpPr>
          <p:nvPr>
            <p:ph idx="1"/>
          </p:nvPr>
        </p:nvSpPr>
        <p:spPr/>
        <p:txBody>
          <a:bodyPr/>
          <a:lstStyle/>
          <a:p>
            <a:r>
              <a:rPr lang="en-US" dirty="0"/>
              <a:t>To help you get the most of this course!</a:t>
            </a:r>
          </a:p>
          <a:p>
            <a:pPr lvl="1"/>
            <a:r>
              <a:rPr lang="en-US" dirty="0"/>
              <a:t>Running the discussion session</a:t>
            </a:r>
          </a:p>
          <a:p>
            <a:pPr lvl="1"/>
            <a:r>
              <a:rPr lang="en-US" dirty="0"/>
              <a:t>Running the FPGA lab sections</a:t>
            </a:r>
          </a:p>
          <a:p>
            <a:pPr lvl="1"/>
            <a:r>
              <a:rPr lang="en-US" dirty="0"/>
              <a:t>Answering questions in office hours and on Piazza</a:t>
            </a:r>
          </a:p>
        </p:txBody>
      </p:sp>
    </p:spTree>
    <p:extLst>
      <p:ext uri="{BB962C8B-B14F-4D97-AF65-F5344CB8AC3E}">
        <p14:creationId xmlns:p14="http://schemas.microsoft.com/office/powerpoint/2010/main" val="350813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FB58E-007A-C741-B02D-AD05358729A7}"/>
              </a:ext>
            </a:extLst>
          </p:cNvPr>
          <p:cNvSpPr>
            <a:spLocks noGrp="1"/>
          </p:cNvSpPr>
          <p:nvPr>
            <p:ph type="title"/>
          </p:nvPr>
        </p:nvSpPr>
        <p:spPr/>
        <p:txBody>
          <a:bodyPr/>
          <a:lstStyle/>
          <a:p>
            <a:r>
              <a:rPr lang="en-US" dirty="0"/>
              <a:t>What to expect from discussion</a:t>
            </a:r>
          </a:p>
        </p:txBody>
      </p:sp>
      <p:sp>
        <p:nvSpPr>
          <p:cNvPr id="3" name="Content Placeholder 2">
            <a:extLst>
              <a:ext uri="{FF2B5EF4-FFF2-40B4-BE49-F238E27FC236}">
                <a16:creationId xmlns:a16="http://schemas.microsoft.com/office/drawing/2014/main" id="{35B8C382-7E1D-0F47-B938-0560A629D57A}"/>
              </a:ext>
            </a:extLst>
          </p:cNvPr>
          <p:cNvSpPr>
            <a:spLocks noGrp="1"/>
          </p:cNvSpPr>
          <p:nvPr>
            <p:ph idx="1"/>
          </p:nvPr>
        </p:nvSpPr>
        <p:spPr/>
        <p:txBody>
          <a:bodyPr/>
          <a:lstStyle/>
          <a:p>
            <a:r>
              <a:rPr lang="en-US" dirty="0"/>
              <a:t>Review of important concepts from past week’s lectures</a:t>
            </a:r>
          </a:p>
          <a:p>
            <a:r>
              <a:rPr lang="en-US" dirty="0"/>
              <a:t>Answer your questions!</a:t>
            </a:r>
          </a:p>
          <a:p>
            <a:r>
              <a:rPr lang="en-US" dirty="0"/>
              <a:t>More examples</a:t>
            </a:r>
          </a:p>
          <a:p>
            <a:endParaRPr lang="en-US" dirty="0"/>
          </a:p>
          <a:p>
            <a:r>
              <a:rPr lang="en-US" i="1" dirty="0"/>
              <a:t>Please give me feedback on what is helpful!</a:t>
            </a:r>
          </a:p>
        </p:txBody>
      </p:sp>
    </p:spTree>
    <p:extLst>
      <p:ext uri="{BB962C8B-B14F-4D97-AF65-F5344CB8AC3E}">
        <p14:creationId xmlns:p14="http://schemas.microsoft.com/office/powerpoint/2010/main" val="22171799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B2DA3-3C26-BF4D-8B16-4BFF81F88C9C}"/>
              </a:ext>
            </a:extLst>
          </p:cNvPr>
          <p:cNvSpPr>
            <a:spLocks noGrp="1"/>
          </p:cNvSpPr>
          <p:nvPr>
            <p:ph type="title"/>
          </p:nvPr>
        </p:nvSpPr>
        <p:spPr/>
        <p:txBody>
          <a:bodyPr/>
          <a:lstStyle/>
          <a:p>
            <a:r>
              <a:rPr lang="en-US" dirty="0"/>
              <a:t>Textbook Resources</a:t>
            </a:r>
          </a:p>
        </p:txBody>
      </p:sp>
      <p:sp>
        <p:nvSpPr>
          <p:cNvPr id="4" name="Content Placeholder 3">
            <a:extLst>
              <a:ext uri="{FF2B5EF4-FFF2-40B4-BE49-F238E27FC236}">
                <a16:creationId xmlns:a16="http://schemas.microsoft.com/office/drawing/2014/main" id="{E9F603FA-2CC2-D64B-BC16-AAD5C810AD7F}"/>
              </a:ext>
            </a:extLst>
          </p:cNvPr>
          <p:cNvSpPr>
            <a:spLocks noGrp="1"/>
          </p:cNvSpPr>
          <p:nvPr>
            <p:ph sz="half" idx="1"/>
          </p:nvPr>
        </p:nvSpPr>
        <p:spPr/>
        <p:txBody>
          <a:bodyPr/>
          <a:lstStyle/>
          <a:p>
            <a:r>
              <a:rPr lang="en-US" dirty="0"/>
              <a:t>I may, from time to time, reference content from the </a:t>
            </a:r>
            <a:r>
              <a:rPr lang="en-US" dirty="0" err="1"/>
              <a:t>Weste</a:t>
            </a:r>
            <a:r>
              <a:rPr lang="en-US" dirty="0"/>
              <a:t>, Harris book mentioned in lecture</a:t>
            </a:r>
          </a:p>
          <a:p>
            <a:pPr lvl="1"/>
            <a:r>
              <a:rPr lang="en-US" dirty="0"/>
              <a:t>CMOS VLSI Design: A Circuits and Systems Perspective, 4</a:t>
            </a:r>
            <a:r>
              <a:rPr lang="en-US" baseline="30000" dirty="0"/>
              <a:t>th</a:t>
            </a:r>
            <a:r>
              <a:rPr lang="en-US" dirty="0"/>
              <a:t> Ed.</a:t>
            </a:r>
          </a:p>
          <a:p>
            <a:r>
              <a:rPr lang="en-US" dirty="0"/>
              <a:t>The textbook is not required but does provide additional explanation and examples</a:t>
            </a:r>
          </a:p>
        </p:txBody>
      </p:sp>
      <p:pic>
        <p:nvPicPr>
          <p:cNvPr id="6" name="Content Placeholder 5">
            <a:extLst>
              <a:ext uri="{FF2B5EF4-FFF2-40B4-BE49-F238E27FC236}">
                <a16:creationId xmlns:a16="http://schemas.microsoft.com/office/drawing/2014/main" id="{B74A9254-A224-A848-B6A4-2B1E93D207F6}"/>
              </a:ext>
            </a:extLst>
          </p:cNvPr>
          <p:cNvPicPr>
            <a:picLocks noGrp="1" noChangeAspect="1"/>
          </p:cNvPicPr>
          <p:nvPr>
            <p:ph sz="half" idx="2"/>
          </p:nvPr>
        </p:nvPicPr>
        <p:blipFill>
          <a:blip r:embed="rId2"/>
          <a:stretch>
            <a:fillRect/>
          </a:stretch>
        </p:blipFill>
        <p:spPr>
          <a:xfrm>
            <a:off x="7258050" y="1825626"/>
            <a:ext cx="3475028" cy="4351338"/>
          </a:xfrm>
          <a:prstGeom prst="rect">
            <a:avLst/>
          </a:prstGeom>
        </p:spPr>
      </p:pic>
    </p:spTree>
    <p:extLst>
      <p:ext uri="{BB962C8B-B14F-4D97-AF65-F5344CB8AC3E}">
        <p14:creationId xmlns:p14="http://schemas.microsoft.com/office/powerpoint/2010/main" val="1406190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B127467-A2D4-7D4C-A517-3AF9B7FCD53E}"/>
              </a:ext>
            </a:extLst>
          </p:cNvPr>
          <p:cNvSpPr>
            <a:spLocks noGrp="1"/>
          </p:cNvSpPr>
          <p:nvPr>
            <p:ph type="title"/>
          </p:nvPr>
        </p:nvSpPr>
        <p:spPr/>
        <p:txBody>
          <a:bodyPr/>
          <a:lstStyle/>
          <a:p>
            <a:r>
              <a:rPr lang="en-US" dirty="0"/>
              <a:t>Trends in Digital Design</a:t>
            </a:r>
          </a:p>
        </p:txBody>
      </p:sp>
      <p:sp>
        <p:nvSpPr>
          <p:cNvPr id="6" name="Text Placeholder 5">
            <a:extLst>
              <a:ext uri="{FF2B5EF4-FFF2-40B4-BE49-F238E27FC236}">
                <a16:creationId xmlns:a16="http://schemas.microsoft.com/office/drawing/2014/main" id="{3A83AE2B-FEA2-AF49-B771-4F9395DAC123}"/>
              </a:ext>
            </a:extLst>
          </p:cNvPr>
          <p:cNvSpPr>
            <a:spLocks noGrp="1"/>
          </p:cNvSpPr>
          <p:nvPr>
            <p:ph type="body" idx="1"/>
          </p:nvPr>
        </p:nvSpPr>
        <p:spPr/>
        <p:txBody>
          <a:bodyPr/>
          <a:lstStyle/>
          <a:p>
            <a:r>
              <a:rPr lang="en-US" dirty="0"/>
              <a:t>Scaling Laws</a:t>
            </a:r>
          </a:p>
        </p:txBody>
      </p:sp>
    </p:spTree>
    <p:extLst>
      <p:ext uri="{BB962C8B-B14F-4D97-AF65-F5344CB8AC3E}">
        <p14:creationId xmlns:p14="http://schemas.microsoft.com/office/powerpoint/2010/main" val="830509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30427-B666-6E4F-8E61-C999F356C153}"/>
              </a:ext>
            </a:extLst>
          </p:cNvPr>
          <p:cNvSpPr>
            <a:spLocks noGrp="1"/>
          </p:cNvSpPr>
          <p:nvPr>
            <p:ph type="title"/>
          </p:nvPr>
        </p:nvSpPr>
        <p:spPr/>
        <p:txBody>
          <a:bodyPr/>
          <a:lstStyle/>
          <a:p>
            <a:r>
              <a:rPr lang="en-US" dirty="0"/>
              <a:t>Moore’s Law</a:t>
            </a:r>
          </a:p>
        </p:txBody>
      </p:sp>
      <p:sp>
        <p:nvSpPr>
          <p:cNvPr id="3" name="Content Placeholder 2">
            <a:extLst>
              <a:ext uri="{FF2B5EF4-FFF2-40B4-BE49-F238E27FC236}">
                <a16:creationId xmlns:a16="http://schemas.microsoft.com/office/drawing/2014/main" id="{25413E07-B9F5-B640-991F-E1D02BF1D8AA}"/>
              </a:ext>
            </a:extLst>
          </p:cNvPr>
          <p:cNvSpPr>
            <a:spLocks noGrp="1"/>
          </p:cNvSpPr>
          <p:nvPr>
            <p:ph sz="half" idx="1"/>
          </p:nvPr>
        </p:nvSpPr>
        <p:spPr>
          <a:xfrm>
            <a:off x="838200" y="1825624"/>
            <a:ext cx="5181600" cy="4632325"/>
          </a:xfrm>
        </p:spPr>
        <p:txBody>
          <a:bodyPr>
            <a:normAutofit lnSpcReduction="10000"/>
          </a:bodyPr>
          <a:lstStyle/>
          <a:p>
            <a:r>
              <a:rPr lang="en-US" dirty="0"/>
              <a:t>Number of transistors per ASIC die doubles every 1-2 years</a:t>
            </a:r>
          </a:p>
          <a:p>
            <a:pPr lvl="1"/>
            <a:r>
              <a:rPr lang="en-US" dirty="0"/>
              <a:t>Typically fueled by shrinking transistors to increase density</a:t>
            </a:r>
          </a:p>
          <a:p>
            <a:pPr lvl="1"/>
            <a:endParaRPr lang="en-US" dirty="0"/>
          </a:p>
          <a:p>
            <a:r>
              <a:rPr lang="en-US" dirty="0"/>
              <a:t>General view: Moore’s Law is coming to an end (or at least slowing)</a:t>
            </a:r>
          </a:p>
          <a:p>
            <a:pPr lvl="1"/>
            <a:r>
              <a:rPr lang="en-US" dirty="0"/>
              <a:t>Harder to scale the size of transistors to increase transistor density</a:t>
            </a:r>
          </a:p>
          <a:p>
            <a:pPr lvl="1"/>
            <a:r>
              <a:rPr lang="en-US" dirty="0"/>
              <a:t>Cost/transistor is not scaling as well as it used to</a:t>
            </a:r>
          </a:p>
        </p:txBody>
      </p:sp>
      <p:pic>
        <p:nvPicPr>
          <p:cNvPr id="5" name="Content Placeholder 4">
            <a:extLst>
              <a:ext uri="{FF2B5EF4-FFF2-40B4-BE49-F238E27FC236}">
                <a16:creationId xmlns:a16="http://schemas.microsoft.com/office/drawing/2014/main" id="{988CAFF9-4DAB-A148-B6B6-2450751EA6F2}"/>
              </a:ext>
            </a:extLst>
          </p:cNvPr>
          <p:cNvPicPr>
            <a:picLocks noGrp="1" noChangeAspect="1"/>
          </p:cNvPicPr>
          <p:nvPr>
            <p:ph sz="half" idx="2"/>
          </p:nvPr>
        </p:nvPicPr>
        <p:blipFill>
          <a:blip r:embed="rId3"/>
          <a:stretch>
            <a:fillRect/>
          </a:stretch>
        </p:blipFill>
        <p:spPr>
          <a:xfrm>
            <a:off x="6172200" y="1825625"/>
            <a:ext cx="5181600" cy="3763749"/>
          </a:xfrm>
          <a:prstGeom prst="rect">
            <a:avLst/>
          </a:prstGeom>
        </p:spPr>
      </p:pic>
      <p:sp>
        <p:nvSpPr>
          <p:cNvPr id="6" name="TextBox 5">
            <a:extLst>
              <a:ext uri="{FF2B5EF4-FFF2-40B4-BE49-F238E27FC236}">
                <a16:creationId xmlns:a16="http://schemas.microsoft.com/office/drawing/2014/main" id="{6A78D464-9DC9-B948-8CB8-2D63AAF1EDD7}"/>
              </a:ext>
            </a:extLst>
          </p:cNvPr>
          <p:cNvSpPr txBox="1"/>
          <p:nvPr/>
        </p:nvSpPr>
        <p:spPr>
          <a:xfrm>
            <a:off x="6096000" y="5539645"/>
            <a:ext cx="5759205" cy="369332"/>
          </a:xfrm>
          <a:prstGeom prst="rect">
            <a:avLst/>
          </a:prstGeom>
          <a:noFill/>
        </p:spPr>
        <p:txBody>
          <a:bodyPr wrap="none" rtlCol="0">
            <a:spAutoFit/>
          </a:bodyPr>
          <a:lstStyle/>
          <a:p>
            <a:r>
              <a:rPr lang="en-US" dirty="0"/>
              <a:t>https://</a:t>
            </a:r>
            <a:r>
              <a:rPr lang="en-US" dirty="0" err="1"/>
              <a:t>www.eetimes.com</a:t>
            </a:r>
            <a:r>
              <a:rPr lang="en-US" dirty="0"/>
              <a:t>/</a:t>
            </a:r>
            <a:r>
              <a:rPr lang="en-US" dirty="0" err="1"/>
              <a:t>document.asp?doc_id</a:t>
            </a:r>
            <a:r>
              <a:rPr lang="en-US" dirty="0"/>
              <a:t>=1333109</a:t>
            </a:r>
          </a:p>
        </p:txBody>
      </p:sp>
    </p:spTree>
    <p:extLst>
      <p:ext uri="{BB962C8B-B14F-4D97-AF65-F5344CB8AC3E}">
        <p14:creationId xmlns:p14="http://schemas.microsoft.com/office/powerpoint/2010/main" val="41336377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69851-2BCD-7C40-AB04-329986E0E9F2}"/>
              </a:ext>
            </a:extLst>
          </p:cNvPr>
          <p:cNvSpPr>
            <a:spLocks noGrp="1"/>
          </p:cNvSpPr>
          <p:nvPr>
            <p:ph type="title"/>
          </p:nvPr>
        </p:nvSpPr>
        <p:spPr/>
        <p:txBody>
          <a:bodyPr/>
          <a:lstStyle/>
          <a:p>
            <a:r>
              <a:rPr lang="en-US" dirty="0"/>
              <a:t>Other ways of increasing transistor count</a:t>
            </a:r>
          </a:p>
        </p:txBody>
      </p:sp>
      <p:sp>
        <p:nvSpPr>
          <p:cNvPr id="3" name="Content Placeholder 2">
            <a:extLst>
              <a:ext uri="{FF2B5EF4-FFF2-40B4-BE49-F238E27FC236}">
                <a16:creationId xmlns:a16="http://schemas.microsoft.com/office/drawing/2014/main" id="{C312B4B3-9506-724B-B711-D8CEFAA57034}"/>
              </a:ext>
            </a:extLst>
          </p:cNvPr>
          <p:cNvSpPr>
            <a:spLocks noGrp="1"/>
          </p:cNvSpPr>
          <p:nvPr>
            <p:ph sz="half" idx="1"/>
          </p:nvPr>
        </p:nvSpPr>
        <p:spPr/>
        <p:txBody>
          <a:bodyPr>
            <a:normAutofit lnSpcReduction="10000"/>
          </a:bodyPr>
          <a:lstStyle/>
          <a:p>
            <a:r>
              <a:rPr lang="en-US" dirty="0"/>
              <a:t>If it is harder to scale transistor sizes, what can we do?</a:t>
            </a:r>
          </a:p>
          <a:p>
            <a:r>
              <a:rPr lang="en-US" dirty="0"/>
              <a:t>Increase the size of the die!</a:t>
            </a:r>
          </a:p>
          <a:p>
            <a:pPr lvl="1"/>
            <a:r>
              <a:rPr lang="en-US" dirty="0"/>
              <a:t>Well … we could do this up to a point.  Undesirable to make dies much larger</a:t>
            </a:r>
          </a:p>
          <a:p>
            <a:pPr lvl="2"/>
            <a:r>
              <a:rPr lang="en-US" dirty="0"/>
              <a:t>Large dies = poor yield = higher cost</a:t>
            </a:r>
          </a:p>
          <a:p>
            <a:r>
              <a:rPr lang="en-US" dirty="0"/>
              <a:t>Put more dies in a package!</a:t>
            </a:r>
          </a:p>
          <a:p>
            <a:pPr lvl="1"/>
            <a:r>
              <a:rPr lang="en-US" dirty="0"/>
              <a:t>AMD </a:t>
            </a:r>
            <a:r>
              <a:rPr lang="en-US" dirty="0" err="1"/>
              <a:t>Threadripper</a:t>
            </a:r>
            <a:r>
              <a:rPr lang="en-US" dirty="0"/>
              <a:t> (Released)</a:t>
            </a:r>
          </a:p>
          <a:p>
            <a:pPr lvl="1"/>
            <a:r>
              <a:rPr lang="en-US" dirty="0"/>
              <a:t>Intel 48-Core Cascade Lake (Announced)</a:t>
            </a:r>
          </a:p>
        </p:txBody>
      </p:sp>
      <p:pic>
        <p:nvPicPr>
          <p:cNvPr id="5" name="Content Placeholder 4">
            <a:extLst>
              <a:ext uri="{FF2B5EF4-FFF2-40B4-BE49-F238E27FC236}">
                <a16:creationId xmlns:a16="http://schemas.microsoft.com/office/drawing/2014/main" id="{785F7025-C716-7643-BFDC-9E78041B51BF}"/>
              </a:ext>
            </a:extLst>
          </p:cNvPr>
          <p:cNvPicPr>
            <a:picLocks noGrp="1" noChangeAspect="1"/>
          </p:cNvPicPr>
          <p:nvPr>
            <p:ph sz="half" idx="2"/>
          </p:nvPr>
        </p:nvPicPr>
        <p:blipFill>
          <a:blip r:embed="rId2"/>
          <a:stretch>
            <a:fillRect/>
          </a:stretch>
        </p:blipFill>
        <p:spPr>
          <a:xfrm>
            <a:off x="6096000" y="1825625"/>
            <a:ext cx="5181600" cy="3554253"/>
          </a:xfrm>
          <a:prstGeom prst="rect">
            <a:avLst/>
          </a:prstGeom>
        </p:spPr>
      </p:pic>
      <p:sp>
        <p:nvSpPr>
          <p:cNvPr id="6" name="TextBox 5">
            <a:extLst>
              <a:ext uri="{FF2B5EF4-FFF2-40B4-BE49-F238E27FC236}">
                <a16:creationId xmlns:a16="http://schemas.microsoft.com/office/drawing/2014/main" id="{FEC2715B-9DF1-0B4D-A668-4ECB07DD81F6}"/>
              </a:ext>
            </a:extLst>
          </p:cNvPr>
          <p:cNvSpPr txBox="1"/>
          <p:nvPr/>
        </p:nvSpPr>
        <p:spPr>
          <a:xfrm>
            <a:off x="6019800" y="5517753"/>
            <a:ext cx="5834773" cy="923330"/>
          </a:xfrm>
          <a:prstGeom prst="rect">
            <a:avLst/>
          </a:prstGeom>
          <a:noFill/>
        </p:spPr>
        <p:txBody>
          <a:bodyPr wrap="square" rtlCol="0">
            <a:spAutoFit/>
          </a:bodyPr>
          <a:lstStyle/>
          <a:p>
            <a:r>
              <a:rPr lang="en-US" dirty="0"/>
              <a:t>AMD </a:t>
            </a:r>
            <a:r>
              <a:rPr lang="en-US" dirty="0" err="1"/>
              <a:t>Threadripper</a:t>
            </a:r>
            <a:r>
              <a:rPr lang="en-US" dirty="0"/>
              <a:t> “De-lidded”</a:t>
            </a:r>
          </a:p>
          <a:p>
            <a:r>
              <a:rPr lang="en-US" dirty="0"/>
              <a:t>https://</a:t>
            </a:r>
            <a:r>
              <a:rPr lang="en-US" dirty="0" err="1"/>
              <a:t>www.extremetech.com</a:t>
            </a:r>
            <a:r>
              <a:rPr lang="en-US" dirty="0"/>
              <a:t>/computing/253248-amd-threadripper-delidded-multi-core-surprise-hood</a:t>
            </a:r>
          </a:p>
        </p:txBody>
      </p:sp>
      <p:sp>
        <p:nvSpPr>
          <p:cNvPr id="7" name="TextBox 6">
            <a:extLst>
              <a:ext uri="{FF2B5EF4-FFF2-40B4-BE49-F238E27FC236}">
                <a16:creationId xmlns:a16="http://schemas.microsoft.com/office/drawing/2014/main" id="{A6EDC840-6F7A-D440-9D6E-A855CE20DE8D}"/>
              </a:ext>
            </a:extLst>
          </p:cNvPr>
          <p:cNvSpPr txBox="1"/>
          <p:nvPr/>
        </p:nvSpPr>
        <p:spPr>
          <a:xfrm>
            <a:off x="9963150" y="2385180"/>
            <a:ext cx="1242328" cy="369332"/>
          </a:xfrm>
          <a:prstGeom prst="rect">
            <a:avLst/>
          </a:prstGeom>
          <a:noFill/>
        </p:spPr>
        <p:txBody>
          <a:bodyPr wrap="none" rtlCol="0">
            <a:spAutoFit/>
          </a:bodyPr>
          <a:lstStyle/>
          <a:p>
            <a:r>
              <a:rPr lang="en-US" dirty="0">
                <a:solidFill>
                  <a:srgbClr val="FF0000"/>
                </a:solidFill>
              </a:rPr>
              <a:t>Silicon Dies</a:t>
            </a:r>
          </a:p>
        </p:txBody>
      </p:sp>
      <p:cxnSp>
        <p:nvCxnSpPr>
          <p:cNvPr id="8" name="Straight Arrow Connector 7">
            <a:extLst>
              <a:ext uri="{FF2B5EF4-FFF2-40B4-BE49-F238E27FC236}">
                <a16:creationId xmlns:a16="http://schemas.microsoft.com/office/drawing/2014/main" id="{99C5E8EB-A138-9142-B1D0-AE297721C27E}"/>
              </a:ext>
            </a:extLst>
          </p:cNvPr>
          <p:cNvCxnSpPr>
            <a:cxnSpLocks/>
            <a:stCxn id="7" idx="1"/>
          </p:cNvCxnSpPr>
          <p:nvPr/>
        </p:nvCxnSpPr>
        <p:spPr>
          <a:xfrm flipH="1">
            <a:off x="9008534" y="2569846"/>
            <a:ext cx="954616" cy="393487"/>
          </a:xfrm>
          <a:prstGeom prst="straightConnector1">
            <a:avLst/>
          </a:prstGeom>
          <a:ln w="19050">
            <a:tailEnd type="triangle" w="lg" len="lg"/>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0744CD69-AEA1-D34B-A8E6-5441AE82A81F}"/>
              </a:ext>
            </a:extLst>
          </p:cNvPr>
          <p:cNvCxnSpPr>
            <a:cxnSpLocks/>
            <a:stCxn id="7" idx="1"/>
          </p:cNvCxnSpPr>
          <p:nvPr/>
        </p:nvCxnSpPr>
        <p:spPr>
          <a:xfrm flipH="1">
            <a:off x="9367520" y="2569846"/>
            <a:ext cx="595630" cy="986154"/>
          </a:xfrm>
          <a:prstGeom prst="straightConnector1">
            <a:avLst/>
          </a:prstGeom>
          <a:ln w="19050">
            <a:tailEnd type="triangle" w="lg" len="lg"/>
          </a:ln>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21C33A33-0B23-AD42-9942-D41A0922141C}"/>
              </a:ext>
            </a:extLst>
          </p:cNvPr>
          <p:cNvCxnSpPr>
            <a:cxnSpLocks/>
            <a:stCxn id="7" idx="1"/>
          </p:cNvCxnSpPr>
          <p:nvPr/>
        </p:nvCxnSpPr>
        <p:spPr>
          <a:xfrm flipH="1">
            <a:off x="8006080" y="2569846"/>
            <a:ext cx="1957070" cy="793114"/>
          </a:xfrm>
          <a:prstGeom prst="straightConnector1">
            <a:avLst/>
          </a:prstGeom>
          <a:ln w="19050">
            <a:tailEnd type="triangle" w="lg" len="lg"/>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0B0DC929-C647-7C42-BA69-556B619C0F10}"/>
              </a:ext>
            </a:extLst>
          </p:cNvPr>
          <p:cNvCxnSpPr>
            <a:cxnSpLocks/>
            <a:stCxn id="7" idx="1"/>
          </p:cNvCxnSpPr>
          <p:nvPr/>
        </p:nvCxnSpPr>
        <p:spPr>
          <a:xfrm flipH="1">
            <a:off x="8310880" y="2569846"/>
            <a:ext cx="1652270" cy="1392554"/>
          </a:xfrm>
          <a:prstGeom prst="straightConnector1">
            <a:avLst/>
          </a:prstGeom>
          <a:ln w="19050">
            <a:tailEnd type="triangle" w="lg" len="lg"/>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0D9BEC29-BD55-054B-A930-DD591A99A887}"/>
              </a:ext>
            </a:extLst>
          </p:cNvPr>
          <p:cNvSpPr txBox="1"/>
          <p:nvPr/>
        </p:nvSpPr>
        <p:spPr>
          <a:xfrm>
            <a:off x="6195561" y="2015848"/>
            <a:ext cx="1882631" cy="369332"/>
          </a:xfrm>
          <a:prstGeom prst="rect">
            <a:avLst/>
          </a:prstGeom>
          <a:noFill/>
        </p:spPr>
        <p:txBody>
          <a:bodyPr wrap="none" rtlCol="0">
            <a:spAutoFit/>
          </a:bodyPr>
          <a:lstStyle/>
          <a:p>
            <a:r>
              <a:rPr lang="en-US" dirty="0">
                <a:solidFill>
                  <a:srgbClr val="FF0000"/>
                </a:solidFill>
              </a:rPr>
              <a:t>Package (Opened)</a:t>
            </a:r>
          </a:p>
        </p:txBody>
      </p:sp>
      <p:cxnSp>
        <p:nvCxnSpPr>
          <p:cNvPr id="20" name="Straight Arrow Connector 19">
            <a:extLst>
              <a:ext uri="{FF2B5EF4-FFF2-40B4-BE49-F238E27FC236}">
                <a16:creationId xmlns:a16="http://schemas.microsoft.com/office/drawing/2014/main" id="{B4EA2808-8CF5-634E-B1A1-355A66AAFD64}"/>
              </a:ext>
            </a:extLst>
          </p:cNvPr>
          <p:cNvCxnSpPr>
            <a:cxnSpLocks/>
            <a:stCxn id="19" idx="2"/>
          </p:cNvCxnSpPr>
          <p:nvPr/>
        </p:nvCxnSpPr>
        <p:spPr>
          <a:xfrm>
            <a:off x="7136877" y="2385180"/>
            <a:ext cx="1174003" cy="184666"/>
          </a:xfrm>
          <a:prstGeom prst="straightConnector1">
            <a:avLst/>
          </a:prstGeom>
          <a:ln w="19050">
            <a:tailEnd type="triangle" w="lg" len="lg"/>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951095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30427-B666-6E4F-8E61-C999F356C153}"/>
              </a:ext>
            </a:extLst>
          </p:cNvPr>
          <p:cNvSpPr>
            <a:spLocks noGrp="1"/>
          </p:cNvSpPr>
          <p:nvPr>
            <p:ph type="title"/>
          </p:nvPr>
        </p:nvSpPr>
        <p:spPr/>
        <p:txBody>
          <a:bodyPr/>
          <a:lstStyle/>
          <a:p>
            <a:r>
              <a:rPr lang="en-US" dirty="0"/>
              <a:t>Dennard Scaling &amp; Frequency Scaling</a:t>
            </a:r>
          </a:p>
        </p:txBody>
      </p:sp>
      <p:sp>
        <p:nvSpPr>
          <p:cNvPr id="5" name="Text Placeholder 4">
            <a:extLst>
              <a:ext uri="{FF2B5EF4-FFF2-40B4-BE49-F238E27FC236}">
                <a16:creationId xmlns:a16="http://schemas.microsoft.com/office/drawing/2014/main" id="{A68F5C13-3723-6046-99EB-BF6E6E8AFE6C}"/>
              </a:ext>
            </a:extLst>
          </p:cNvPr>
          <p:cNvSpPr>
            <a:spLocks noGrp="1"/>
          </p:cNvSpPr>
          <p:nvPr>
            <p:ph type="body" idx="1"/>
          </p:nvPr>
        </p:nvSpPr>
        <p:spPr/>
        <p:txBody>
          <a:bodyPr/>
          <a:lstStyle/>
          <a:p>
            <a:r>
              <a:rPr lang="en-US" dirty="0"/>
              <a:t>Dennard Scaling</a:t>
            </a:r>
          </a:p>
        </p:txBody>
      </p:sp>
      <p:sp>
        <p:nvSpPr>
          <p:cNvPr id="3" name="Content Placeholder 2">
            <a:extLst>
              <a:ext uri="{FF2B5EF4-FFF2-40B4-BE49-F238E27FC236}">
                <a16:creationId xmlns:a16="http://schemas.microsoft.com/office/drawing/2014/main" id="{25413E07-B9F5-B640-991F-E1D02BF1D8AA}"/>
              </a:ext>
            </a:extLst>
          </p:cNvPr>
          <p:cNvSpPr>
            <a:spLocks noGrp="1"/>
          </p:cNvSpPr>
          <p:nvPr>
            <p:ph sz="half" idx="2"/>
          </p:nvPr>
        </p:nvSpPr>
        <p:spPr/>
        <p:txBody>
          <a:bodyPr>
            <a:normAutofit lnSpcReduction="10000"/>
          </a:bodyPr>
          <a:lstStyle/>
          <a:p>
            <a:r>
              <a:rPr lang="en-US" dirty="0"/>
              <a:t>Voltage can be reduced as transistors are physically scaled down in size</a:t>
            </a:r>
          </a:p>
          <a:p>
            <a:pPr lvl="1"/>
            <a:r>
              <a:rPr lang="en-US" dirty="0"/>
              <a:t>Lower power</a:t>
            </a:r>
          </a:p>
          <a:p>
            <a:r>
              <a:rPr lang="en-US" dirty="0"/>
              <a:t>Capacitance also scaled down</a:t>
            </a:r>
          </a:p>
          <a:p>
            <a:pPr lvl="1"/>
            <a:r>
              <a:rPr lang="en-US" dirty="0"/>
              <a:t>Lower power, higher speed</a:t>
            </a:r>
          </a:p>
          <a:p>
            <a:r>
              <a:rPr lang="en-US" dirty="0"/>
              <a:t>Keeps power density constant, linearly improves delay (</a:t>
            </a:r>
            <a:r>
              <a:rPr lang="en-US" dirty="0" err="1"/>
              <a:t>Weste</a:t>
            </a:r>
            <a:r>
              <a:rPr lang="en-US" dirty="0"/>
              <a:t>, Harris 256)</a:t>
            </a:r>
          </a:p>
          <a:p>
            <a:pPr marL="914400" lvl="2" indent="0">
              <a:buNone/>
            </a:pPr>
            <a:endParaRPr lang="en-US" dirty="0"/>
          </a:p>
          <a:p>
            <a:pPr lvl="1"/>
            <a:endParaRPr lang="en-US" dirty="0"/>
          </a:p>
        </p:txBody>
      </p:sp>
      <p:sp>
        <p:nvSpPr>
          <p:cNvPr id="6" name="Text Placeholder 5">
            <a:extLst>
              <a:ext uri="{FF2B5EF4-FFF2-40B4-BE49-F238E27FC236}">
                <a16:creationId xmlns:a16="http://schemas.microsoft.com/office/drawing/2014/main" id="{110261F1-9624-0143-A2FA-C2DB8CA534C0}"/>
              </a:ext>
            </a:extLst>
          </p:cNvPr>
          <p:cNvSpPr>
            <a:spLocks noGrp="1"/>
          </p:cNvSpPr>
          <p:nvPr>
            <p:ph type="body" sz="quarter" idx="3"/>
          </p:nvPr>
        </p:nvSpPr>
        <p:spPr/>
        <p:txBody>
          <a:bodyPr/>
          <a:lstStyle/>
          <a:p>
            <a:r>
              <a:rPr lang="en-US" dirty="0"/>
              <a:t>Frequency Scaling</a:t>
            </a:r>
          </a:p>
        </p:txBody>
      </p:sp>
      <p:sp>
        <p:nvSpPr>
          <p:cNvPr id="4" name="Content Placeholder 3">
            <a:extLst>
              <a:ext uri="{FF2B5EF4-FFF2-40B4-BE49-F238E27FC236}">
                <a16:creationId xmlns:a16="http://schemas.microsoft.com/office/drawing/2014/main" id="{FB6E7E83-8AC5-2A4D-B403-CCFFBAC1C222}"/>
              </a:ext>
            </a:extLst>
          </p:cNvPr>
          <p:cNvSpPr>
            <a:spLocks noGrp="1"/>
          </p:cNvSpPr>
          <p:nvPr>
            <p:ph sz="quarter" idx="4"/>
          </p:nvPr>
        </p:nvSpPr>
        <p:spPr>
          <a:xfrm>
            <a:off x="6172200" y="2505075"/>
            <a:ext cx="5183188" cy="3684588"/>
          </a:xfrm>
        </p:spPr>
        <p:txBody>
          <a:bodyPr>
            <a:normAutofit lnSpcReduction="10000"/>
          </a:bodyPr>
          <a:lstStyle/>
          <a:p>
            <a:r>
              <a:rPr lang="en-US" dirty="0"/>
              <a:t>Keep voltage constant as transistors are scaled (</a:t>
            </a:r>
            <a:r>
              <a:rPr lang="en-US" dirty="0" err="1"/>
              <a:t>Weste</a:t>
            </a:r>
            <a:r>
              <a:rPr lang="en-US" dirty="0"/>
              <a:t>, Harris 256)</a:t>
            </a:r>
          </a:p>
          <a:p>
            <a:pPr lvl="1"/>
            <a:r>
              <a:rPr lang="en-US" dirty="0"/>
              <a:t>Delay quadratically decreases (YAY!!)</a:t>
            </a:r>
          </a:p>
          <a:p>
            <a:pPr lvl="1"/>
            <a:r>
              <a:rPr lang="en-US" dirty="0"/>
              <a:t>Power density cubically increases (NO!!)</a:t>
            </a:r>
          </a:p>
          <a:p>
            <a:pPr lvl="1"/>
            <a:r>
              <a:rPr lang="en-US" dirty="0"/>
              <a:t>Generally stopped around 3-4 GHz</a:t>
            </a:r>
          </a:p>
          <a:p>
            <a:pPr lvl="2"/>
            <a:r>
              <a:rPr lang="en-US" dirty="0"/>
              <a:t>Encountered the “power wall” – cannot dissipate that much power</a:t>
            </a:r>
          </a:p>
        </p:txBody>
      </p:sp>
    </p:spTree>
    <p:extLst>
      <p:ext uri="{BB962C8B-B14F-4D97-AF65-F5344CB8AC3E}">
        <p14:creationId xmlns:p14="http://schemas.microsoft.com/office/powerpoint/2010/main" val="2178995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{5C7FB0B9-045F-9249-BB03-A1FD620A4808}tf16401378</Template>
  <TotalTime>2264</TotalTime>
  <Words>1565</Words>
  <Application>Microsoft Macintosh PowerPoint</Application>
  <PresentationFormat>Widescreen</PresentationFormat>
  <Paragraphs>347</Paragraphs>
  <Slides>24</Slides>
  <Notes>9</Notes>
  <HiddenSlides>4</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Cambria Math</vt:lpstr>
      <vt:lpstr>Office Theme</vt:lpstr>
      <vt:lpstr>EECS151/251A Discussion</vt:lpstr>
      <vt:lpstr>About me</vt:lpstr>
      <vt:lpstr>My Job</vt:lpstr>
      <vt:lpstr>What to expect from discussion</vt:lpstr>
      <vt:lpstr>Textbook Resources</vt:lpstr>
      <vt:lpstr>Trends in Digital Design</vt:lpstr>
      <vt:lpstr>Moore’s Law</vt:lpstr>
      <vt:lpstr>Other ways of increasing transistor count</vt:lpstr>
      <vt:lpstr>Dennard Scaling &amp; Frequency Scaling</vt:lpstr>
      <vt:lpstr>What do these laws mean for performance?</vt:lpstr>
      <vt:lpstr>Are transistors still scaling?</vt:lpstr>
      <vt:lpstr>Design Space, Tradeoffs, and the “Pereto Optimal” Frontier</vt:lpstr>
      <vt:lpstr>Logic Design</vt:lpstr>
      <vt:lpstr>Combinational Logic</vt:lpstr>
      <vt:lpstr>Proving Equivalence with Truth Tables (Exhaustive Proof)</vt:lpstr>
      <vt:lpstr>Proving (or Disproving) Equivalence with Truth Tables (Exhaustive Proof)</vt:lpstr>
      <vt:lpstr>Registers (State Elements)</vt:lpstr>
      <vt:lpstr>Register Transfer Level (RTL)</vt:lpstr>
      <vt:lpstr>ASICs vs. FPGAs</vt:lpstr>
      <vt:lpstr>ASIC vs FPGAs</vt:lpstr>
      <vt:lpstr>ASIC vs FPGAs</vt:lpstr>
      <vt:lpstr>Questions</vt:lpstr>
      <vt:lpstr>ASICs vs FPGAs vs. Processors</vt:lpstr>
      <vt:lpstr>Power and Delay in Transistors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EECS151/251A Discussion</dc:title>
  <dc:creator>Christopher Yarp</dc:creator>
  <cp:lastModifiedBy>Christopher Yarp</cp:lastModifiedBy>
  <cp:revision>142</cp:revision>
  <cp:lastPrinted>2019-01-25T19:02:52Z</cp:lastPrinted>
  <dcterms:created xsi:type="dcterms:W3CDTF">2019-01-24T02:01:40Z</dcterms:created>
  <dcterms:modified xsi:type="dcterms:W3CDTF">2019-01-25T19:05:56Z</dcterms:modified>
</cp:coreProperties>
</file>

<file path=docProps/thumbnail.jpeg>
</file>